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1"/>
  </p:notesMasterIdLst>
  <p:sldIdLst>
    <p:sldId id="256" r:id="rId5"/>
    <p:sldId id="257" r:id="rId6"/>
    <p:sldId id="258" r:id="rId7"/>
    <p:sldId id="271"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A37BF1-CFE9-E997-CDDE-E3A0BD8019AF}" v="50" dt="2021-07-26T09:26:46.53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Sanchis" userId="S::eva@redress.org::ed6ab05a-6555-4b39-bffe-6bf4bc376e2f" providerId="AD" clId="Web-{8DA37BF1-CFE9-E997-CDDE-E3A0BD8019AF}"/>
    <pc:docChg chg="addSld modSld">
      <pc:chgData name="Eva Sanchis" userId="S::eva@redress.org::ed6ab05a-6555-4b39-bffe-6bf4bc376e2f" providerId="AD" clId="Web-{8DA37BF1-CFE9-E997-CDDE-E3A0BD8019AF}" dt="2021-07-26T09:30:21.299" v="148"/>
      <pc:docMkLst>
        <pc:docMk/>
      </pc:docMkLst>
      <pc:sldChg chg="modNotes">
        <pc:chgData name="Eva Sanchis" userId="S::eva@redress.org::ed6ab05a-6555-4b39-bffe-6bf4bc376e2f" providerId="AD" clId="Web-{8DA37BF1-CFE9-E997-CDDE-E3A0BD8019AF}" dt="2021-07-26T09:10:42.456" v="9"/>
        <pc:sldMkLst>
          <pc:docMk/>
          <pc:sldMk cId="0" sldId="261"/>
        </pc:sldMkLst>
      </pc:sldChg>
      <pc:sldChg chg="modNotes">
        <pc:chgData name="Eva Sanchis" userId="S::eva@redress.org::ed6ab05a-6555-4b39-bffe-6bf4bc376e2f" providerId="AD" clId="Web-{8DA37BF1-CFE9-E997-CDDE-E3A0BD8019AF}" dt="2021-07-26T09:28:45.996" v="146"/>
        <pc:sldMkLst>
          <pc:docMk/>
          <pc:sldMk cId="0" sldId="262"/>
        </pc:sldMkLst>
      </pc:sldChg>
      <pc:sldChg chg="modNotes">
        <pc:chgData name="Eva Sanchis" userId="S::eva@redress.org::ed6ab05a-6555-4b39-bffe-6bf4bc376e2f" providerId="AD" clId="Web-{8DA37BF1-CFE9-E997-CDDE-E3A0BD8019AF}" dt="2021-07-26T09:11:10.973" v="22"/>
        <pc:sldMkLst>
          <pc:docMk/>
          <pc:sldMk cId="0" sldId="263"/>
        </pc:sldMkLst>
      </pc:sldChg>
      <pc:sldChg chg="modNotes">
        <pc:chgData name="Eva Sanchis" userId="S::eva@redress.org::ed6ab05a-6555-4b39-bffe-6bf4bc376e2f" providerId="AD" clId="Web-{8DA37BF1-CFE9-E997-CDDE-E3A0BD8019AF}" dt="2021-07-26T09:11:29.990" v="29"/>
        <pc:sldMkLst>
          <pc:docMk/>
          <pc:sldMk cId="0" sldId="267"/>
        </pc:sldMkLst>
      </pc:sldChg>
      <pc:sldChg chg="delSp modNotes">
        <pc:chgData name="Eva Sanchis" userId="S::eva@redress.org::ed6ab05a-6555-4b39-bffe-6bf4bc376e2f" providerId="AD" clId="Web-{8DA37BF1-CFE9-E997-CDDE-E3A0BD8019AF}" dt="2021-07-26T09:16:37.370" v="70"/>
        <pc:sldMkLst>
          <pc:docMk/>
          <pc:sldMk cId="0" sldId="268"/>
        </pc:sldMkLst>
        <pc:spChg chg="del">
          <ac:chgData name="Eva Sanchis" userId="S::eva@redress.org::ed6ab05a-6555-4b39-bffe-6bf4bc376e2f" providerId="AD" clId="Web-{8DA37BF1-CFE9-E997-CDDE-E3A0BD8019AF}" dt="2021-07-26T09:11:39.897" v="30"/>
          <ac:spMkLst>
            <pc:docMk/>
            <pc:sldMk cId="0" sldId="268"/>
            <ac:spMk id="344" creationId="{00000000-0000-0000-0000-000000000000}"/>
          </ac:spMkLst>
        </pc:spChg>
      </pc:sldChg>
      <pc:sldChg chg="modSp modNotes">
        <pc:chgData name="Eva Sanchis" userId="S::eva@redress.org::ed6ab05a-6555-4b39-bffe-6bf4bc376e2f" providerId="AD" clId="Web-{8DA37BF1-CFE9-E997-CDDE-E3A0BD8019AF}" dt="2021-07-26T09:30:21.299" v="148"/>
        <pc:sldMkLst>
          <pc:docMk/>
          <pc:sldMk cId="0" sldId="269"/>
        </pc:sldMkLst>
        <pc:spChg chg="mod">
          <ac:chgData name="Eva Sanchis" userId="S::eva@redress.org::ed6ab05a-6555-4b39-bffe-6bf4bc376e2f" providerId="AD" clId="Web-{8DA37BF1-CFE9-E997-CDDE-E3A0BD8019AF}" dt="2021-07-26T09:26:46.535" v="112" actId="14100"/>
          <ac:spMkLst>
            <pc:docMk/>
            <pc:sldMk cId="0" sldId="269"/>
            <ac:spMk id="351" creationId="{00000000-0000-0000-0000-000000000000}"/>
          </ac:spMkLst>
        </pc:spChg>
      </pc:sldChg>
      <pc:sldChg chg="addSp delSp modSp new modNotes">
        <pc:chgData name="Eva Sanchis" userId="S::eva@redress.org::ed6ab05a-6555-4b39-bffe-6bf4bc376e2f" providerId="AD" clId="Web-{8DA37BF1-CFE9-E997-CDDE-E3A0BD8019AF}" dt="2021-07-26T09:24:15.494" v="111" actId="14100"/>
        <pc:sldMkLst>
          <pc:docMk/>
          <pc:sldMk cId="781237071" sldId="271"/>
        </pc:sldMkLst>
        <pc:spChg chg="add del mod">
          <ac:chgData name="Eva Sanchis" userId="S::eva@redress.org::ed6ab05a-6555-4b39-bffe-6bf4bc376e2f" providerId="AD" clId="Web-{8DA37BF1-CFE9-E997-CDDE-E3A0BD8019AF}" dt="2021-07-26T09:20:13.618" v="96"/>
          <ac:spMkLst>
            <pc:docMk/>
            <pc:sldMk cId="781237071" sldId="271"/>
            <ac:spMk id="2" creationId="{7C5B2B77-67B3-49C2-AEC6-E2CAA226FF07}"/>
          </ac:spMkLst>
        </pc:spChg>
        <pc:picChg chg="add del mod">
          <ac:chgData name="Eva Sanchis" userId="S::eva@redress.org::ed6ab05a-6555-4b39-bffe-6bf4bc376e2f" providerId="AD" clId="Web-{8DA37BF1-CFE9-E997-CDDE-E3A0BD8019AF}" dt="2021-07-26T09:21:58.750" v="101"/>
          <ac:picMkLst>
            <pc:docMk/>
            <pc:sldMk cId="781237071" sldId="271"/>
            <ac:picMk id="3" creationId="{10214F43-451F-4247-8D50-478ECFF34F31}"/>
          </ac:picMkLst>
        </pc:picChg>
        <pc:picChg chg="add mod">
          <ac:chgData name="Eva Sanchis" userId="S::eva@redress.org::ed6ab05a-6555-4b39-bffe-6bf4bc376e2f" providerId="AD" clId="Web-{8DA37BF1-CFE9-E997-CDDE-E3A0BD8019AF}" dt="2021-07-26T09:24:15.494" v="111" actId="14100"/>
          <ac:picMkLst>
            <pc:docMk/>
            <pc:sldMk cId="781237071" sldId="271"/>
            <ac:picMk id="4" creationId="{25BF34DC-4F1E-44F8-B9E2-57193D32341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381000" y="685800"/>
            <a:ext cx="6096000" cy="3429000"/>
          </a:xfrm>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r>
              <a:t>© Thinkstock.</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xfrm>
            <a:off x="381000" y="685800"/>
            <a:ext cx="6096000" cy="3429000"/>
          </a:xfrm>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p>
            <a:r>
              <a:rPr lang="en-US" dirty="0"/>
              <a:t>Photo of victims</a:t>
            </a:r>
            <a:r>
              <a:rPr dirty="0"/>
              <a:t> of sexual violence in the DRC (© Aubrey Graham/IRIN/UN OCHA).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xfrm>
            <a:off x="381000" y="685800"/>
            <a:ext cx="6096000" cy="3429000"/>
          </a:xfrm>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r>
              <a:rPr lang="en-US" dirty="0"/>
              <a:t>Image of Necati </a:t>
            </a:r>
            <a:r>
              <a:rPr lang="en-US" dirty="0" err="1"/>
              <a:t>Zontul</a:t>
            </a:r>
            <a:r>
              <a:rPr lang="en-US" dirty="0"/>
              <a:t> (© REDRESS).</a:t>
            </a:r>
          </a:p>
          <a:p>
            <a:r>
              <a:rPr dirty="0"/>
              <a:t>Case information here: https://redress.org/casework/necati-zontul-v-greece/</a:t>
            </a:r>
            <a:r>
              <a:rPr lang="en-US" dirty="0"/>
              <a:t> </a:t>
            </a:r>
          </a:p>
          <a:p>
            <a:r>
              <a:rPr lang="en-US" dirty="0"/>
              <a:t>Watch a video about his case: https://youtu.be/WR-9S-33IZQ</a:t>
            </a:r>
          </a:p>
          <a:p>
            <a:r>
              <a:rPr dirty="0"/>
              <a:t>Adapt case and link according to training needs.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xfrm>
            <a:off x="381000" y="685800"/>
            <a:ext cx="6096000" cy="3429000"/>
          </a:xfrm>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pPr algn="l"/>
            <a:r>
              <a:rPr lang="en-US" dirty="0"/>
              <a:t>This slide can be moved or copied to any point in the presentation to encourage brainstorming on a specific sub-theme.</a:t>
            </a:r>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 Thinkstock.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t>This is an animated video produced by REDRESS on the Convention against Torture and Other Cruel, Inhuman or Degrading Treatment or Punishment (UNCAT). </a:t>
            </a:r>
          </a:p>
          <a:p>
            <a:pPr algn="l"/>
            <a:endParaRPr lang="en-US" dirty="0"/>
          </a:p>
          <a:p>
            <a:pPr algn="l"/>
            <a:r>
              <a:rPr lang="en-US"/>
              <a:t>The Convention is an international human rights treaty, under the review of the United Nations, guiding States on how to prevent and respond to torture and other ill-treatment. </a:t>
            </a:r>
          </a:p>
          <a:p>
            <a:pPr algn="l"/>
            <a:endParaRPr lang="en-US" dirty="0"/>
          </a:p>
          <a:p>
            <a:pPr algn="l"/>
            <a:r>
              <a:rPr lang="en-US" dirty="0"/>
              <a:t>This short video explains what UNCAT is about, which are the </a:t>
            </a:r>
            <a:r>
              <a:rPr lang="en-US" dirty="0" err="1"/>
              <a:t>esssential</a:t>
            </a:r>
            <a:r>
              <a:rPr lang="en-US" dirty="0"/>
              <a:t> elements of the definition of torture, and the key obligations of states under the Convention.</a:t>
            </a:r>
          </a:p>
          <a:p>
            <a:pPr algn="l"/>
            <a:br>
              <a:rPr lang="en-US" dirty="0"/>
            </a:br>
            <a:endParaRPr lang="en-US" dirty="0"/>
          </a:p>
          <a:p>
            <a:pPr algn="l"/>
            <a:endParaRPr lang="en-US"/>
          </a:p>
        </p:txBody>
      </p:sp>
    </p:spTree>
    <p:extLst>
      <p:ext uri="{BB962C8B-B14F-4D97-AF65-F5344CB8AC3E}">
        <p14:creationId xmlns:p14="http://schemas.microsoft.com/office/powerpoint/2010/main" val="3124837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t>© Jim Goldberg, Magnum Pictures.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381000" y="685800"/>
            <a:ext cx="6096000" cy="3429000"/>
          </a:xfrm>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Photo of Ibrahim Al Obeidi (left) and his brother Fathallah holding a picture of their murdered brother Salem in the living room of the family home (© Ivor Prickett/Panos Pictures).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xfrm>
            <a:off x="381000" y="685800"/>
            <a:ext cx="6096000" cy="3429000"/>
          </a:xfrm>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rPr lang="en-US" dirty="0"/>
              <a:t>Photo of Boni. Boni</a:t>
            </a:r>
            <a:r>
              <a:rPr dirty="0"/>
              <a:t> had been a businessman in Kinshasa, DR Congo, but was arrested and detained on suspicion of opposing the ruling government. While in detention he was forced into an electric chair, was repeatedly beaten and had a knife plunged through his armpit. He was also stabbed from his chest to his groin and his torture scars remain clearly visible (© Abbie-Trayler-Smith/Panos Pictures).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381000" y="685800"/>
            <a:ext cx="6096000" cy="3429000"/>
          </a:xfrm>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pPr algn="l"/>
            <a:r>
              <a:rPr lang="en-US" dirty="0"/>
              <a:t>Photo of the former Chadian dictator Hissène</a:t>
            </a:r>
            <a:r>
              <a:rPr dirty="0"/>
              <a:t> </a:t>
            </a:r>
            <a:r>
              <a:rPr dirty="0" err="1"/>
              <a:t>Habré</a:t>
            </a:r>
            <a:r>
              <a:rPr lang="en-US" dirty="0"/>
              <a:t>. On May 30, 2016 </a:t>
            </a:r>
            <a:r>
              <a:rPr lang="en-US" dirty="0" err="1"/>
              <a:t>Habré</a:t>
            </a:r>
            <a:r>
              <a:rPr lang="en-US" dirty="0"/>
              <a:t> was convicted of crimes against humanity, war crimes, and torture, including sexual violence and rape, by the Extraordinary African Chambers in the Senegalese court system and sentenced to life in prison(©</a:t>
            </a:r>
            <a:r>
              <a:rPr lang="en-US" dirty="0" err="1"/>
              <a:t>Radiodiffusion</a:t>
            </a:r>
            <a:r>
              <a:rPr lang="en-US" dirty="0"/>
              <a:t> </a:t>
            </a:r>
            <a:r>
              <a:rPr lang="en-US" dirty="0" err="1"/>
              <a:t>Télévision</a:t>
            </a:r>
            <a:r>
              <a:rPr lang="en-US" dirty="0"/>
              <a:t> </a:t>
            </a:r>
            <a:r>
              <a:rPr lang="en-US" dirty="0" err="1"/>
              <a:t>Sénégalais</a:t>
            </a:r>
            <a:r>
              <a:rPr lang="en-US" dirty="0"/>
              <a:t>).</a:t>
            </a:r>
            <a:endParaRPr lang="en-US" dirty="0">
              <a:solidFill>
                <a:srgbClr val="000000"/>
              </a:solidFill>
              <a:latin typeface="Calibri"/>
              <a:cs typeface="Calibri"/>
            </a:endParaRPr>
          </a:p>
          <a:p>
            <a:pPr algn="l"/>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rPr dirty="0"/>
              <a:t>Illustration of searches of asylum seeker placed in detention in the </a:t>
            </a:r>
            <a:r>
              <a:rPr lang="en-US" dirty="0"/>
              <a:t>Netherlands, possibly</a:t>
            </a:r>
            <a:r>
              <a:rPr dirty="0"/>
              <a:t> constitutive of CIDTP (© Alle Dagen Ui, B. Carrot).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381000" y="685800"/>
            <a:ext cx="6096000" cy="3429000"/>
          </a:xfrm>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t>Photo of the Palace of Nations (Palais des Nations), home of the United Nations Office in Geneva, Switzerland (© UN Photo).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e Conteúdo">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abeçalho da Seção">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uas Partes de Conteúdo">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ção">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Espaço Reservado para Texto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mente Título">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údo com Legenda">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Espaço Reservado para Texto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m com Legenda">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Espaço Reservado para Imagem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youtu.be/WR-9S-33IZQ"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www.youtube.com/embed/JgRgKCSw0wk?feature=oembed"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tângulo 3"/>
          <p:cNvSpPr/>
          <p:nvPr/>
        </p:nvSpPr>
        <p:spPr>
          <a:xfrm>
            <a:off x="322728" y="351756"/>
            <a:ext cx="11564471" cy="3159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95" name="Retângulo 5"/>
          <p:cNvSpPr/>
          <p:nvPr/>
        </p:nvSpPr>
        <p:spPr>
          <a:xfrm>
            <a:off x="322728" y="937248"/>
            <a:ext cx="11564471" cy="3159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96" name="Retângulo 6"/>
          <p:cNvSpPr/>
          <p:nvPr/>
        </p:nvSpPr>
        <p:spPr>
          <a:xfrm>
            <a:off x="-1" y="1522740"/>
            <a:ext cx="3881670"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97" name="Retângulo 7"/>
          <p:cNvSpPr/>
          <p:nvPr/>
        </p:nvSpPr>
        <p:spPr>
          <a:xfrm>
            <a:off x="0" y="2108232"/>
            <a:ext cx="5185186"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98" name="Retângulo 8"/>
          <p:cNvSpPr/>
          <p:nvPr/>
        </p:nvSpPr>
        <p:spPr>
          <a:xfrm>
            <a:off x="-2" y="2693724"/>
            <a:ext cx="4652587"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99" name="Retângulo 10"/>
          <p:cNvSpPr/>
          <p:nvPr/>
        </p:nvSpPr>
        <p:spPr>
          <a:xfrm>
            <a:off x="322728" y="3864709"/>
            <a:ext cx="11564471"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00" name="Retângulo 11"/>
          <p:cNvSpPr/>
          <p:nvPr/>
        </p:nvSpPr>
        <p:spPr>
          <a:xfrm>
            <a:off x="322728" y="4450200"/>
            <a:ext cx="11564471"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01" name="Retângulo 12"/>
          <p:cNvSpPr/>
          <p:nvPr/>
        </p:nvSpPr>
        <p:spPr>
          <a:xfrm>
            <a:off x="322727" y="5035693"/>
            <a:ext cx="8498545"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02" name="Retângulo 13"/>
          <p:cNvSpPr/>
          <p:nvPr/>
        </p:nvSpPr>
        <p:spPr>
          <a:xfrm>
            <a:off x="322727" y="5621185"/>
            <a:ext cx="8498545"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03" name="Retângulo 14"/>
          <p:cNvSpPr/>
          <p:nvPr/>
        </p:nvSpPr>
        <p:spPr>
          <a:xfrm>
            <a:off x="322728" y="6206680"/>
            <a:ext cx="11564471"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104" name="Imagem 18" descr="Imagem 18"/>
          <p:cNvPicPr>
            <a:picLocks noChangeAspect="1"/>
          </p:cNvPicPr>
          <p:nvPr/>
        </p:nvPicPr>
        <p:blipFill>
          <a:blip r:embed="rId2"/>
          <a:stretch>
            <a:fillRect/>
          </a:stretch>
        </p:blipFill>
        <p:spPr>
          <a:xfrm>
            <a:off x="9108140" y="5035693"/>
            <a:ext cx="2779060" cy="920670"/>
          </a:xfrm>
          <a:prstGeom prst="rect">
            <a:avLst/>
          </a:prstGeom>
          <a:ln w="12700">
            <a:miter lim="400000"/>
          </a:ln>
        </p:spPr>
      </p:pic>
      <p:sp>
        <p:nvSpPr>
          <p:cNvPr id="105" name="CaixaDeTexto 19"/>
          <p:cNvSpPr txBox="1"/>
          <p:nvPr/>
        </p:nvSpPr>
        <p:spPr>
          <a:xfrm>
            <a:off x="3986836" y="1374703"/>
            <a:ext cx="2288044" cy="50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300" b="1"/>
            </a:lvl1pPr>
          </a:lstStyle>
          <a:p>
            <a:r>
              <a:t>UNCAT AND </a:t>
            </a:r>
          </a:p>
        </p:txBody>
      </p:sp>
      <p:sp>
        <p:nvSpPr>
          <p:cNvPr id="106" name="CaixaDeTexto 20"/>
          <p:cNvSpPr txBox="1"/>
          <p:nvPr/>
        </p:nvSpPr>
        <p:spPr>
          <a:xfrm>
            <a:off x="5314175" y="1963983"/>
            <a:ext cx="2923484" cy="50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300" b="1"/>
            </a:lvl1pPr>
          </a:lstStyle>
          <a:p>
            <a:r>
              <a:t>THE DEFINITION </a:t>
            </a:r>
          </a:p>
        </p:txBody>
      </p:sp>
      <p:sp>
        <p:nvSpPr>
          <p:cNvPr id="107" name="CaixaDeTexto 21"/>
          <p:cNvSpPr txBox="1"/>
          <p:nvPr/>
        </p:nvSpPr>
        <p:spPr>
          <a:xfrm>
            <a:off x="4752095" y="2552156"/>
            <a:ext cx="2307690" cy="50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300" b="1"/>
            </a:lvl1pPr>
          </a:lstStyle>
          <a:p>
            <a:r>
              <a:t>OF TORTURE</a:t>
            </a:r>
          </a:p>
        </p:txBody>
      </p:sp>
      <p:sp>
        <p:nvSpPr>
          <p:cNvPr id="108" name="Retângulo 23"/>
          <p:cNvSpPr/>
          <p:nvPr/>
        </p:nvSpPr>
        <p:spPr>
          <a:xfrm>
            <a:off x="6278302" y="1522740"/>
            <a:ext cx="5913699"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09" name="Retângulo 24"/>
          <p:cNvSpPr/>
          <p:nvPr/>
        </p:nvSpPr>
        <p:spPr>
          <a:xfrm>
            <a:off x="8326410" y="2108232"/>
            <a:ext cx="3865589"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10" name="Retângulo 25"/>
          <p:cNvSpPr/>
          <p:nvPr/>
        </p:nvSpPr>
        <p:spPr>
          <a:xfrm>
            <a:off x="7162824" y="2693724"/>
            <a:ext cx="5029175"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11" name="Retângulo 28"/>
          <p:cNvSpPr/>
          <p:nvPr/>
        </p:nvSpPr>
        <p:spPr>
          <a:xfrm>
            <a:off x="322728" y="3283796"/>
            <a:ext cx="11564471"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United-Nations-1024x768.png" descr="United-Nations-1024x768.png"/>
          <p:cNvPicPr>
            <a:picLocks noChangeAspect="1"/>
          </p:cNvPicPr>
          <p:nvPr/>
        </p:nvPicPr>
        <p:blipFill>
          <a:blip r:embed="rId3"/>
          <a:stretch>
            <a:fillRect/>
          </a:stretch>
        </p:blipFill>
        <p:spPr>
          <a:xfrm>
            <a:off x="-152609" y="1263887"/>
            <a:ext cx="12497218" cy="9372914"/>
          </a:xfrm>
          <a:prstGeom prst="rect">
            <a:avLst/>
          </a:prstGeom>
          <a:ln w="12700">
            <a:miter lim="400000"/>
          </a:ln>
        </p:spPr>
      </p:pic>
      <p:sp>
        <p:nvSpPr>
          <p:cNvPr id="243" name="Retângulo 34"/>
          <p:cNvSpPr/>
          <p:nvPr/>
        </p:nvSpPr>
        <p:spPr>
          <a:xfrm>
            <a:off x="3377901" y="2667132"/>
            <a:ext cx="5443371" cy="803565"/>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244" name="Retângulo 8"/>
          <p:cNvSpPr/>
          <p:nvPr/>
        </p:nvSpPr>
        <p:spPr>
          <a:xfrm>
            <a:off x="0" y="0"/>
            <a:ext cx="12192000" cy="2700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45" name="Retângulo 11"/>
          <p:cNvSpPr/>
          <p:nvPr/>
        </p:nvSpPr>
        <p:spPr>
          <a:xfrm>
            <a:off x="0" y="535405"/>
            <a:ext cx="68132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46" name="Retângulo 12"/>
          <p:cNvSpPr/>
          <p:nvPr/>
        </p:nvSpPr>
        <p:spPr>
          <a:xfrm>
            <a:off x="0" y="1070810"/>
            <a:ext cx="1219200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47" name="CaixaDeTexto 6"/>
          <p:cNvSpPr txBox="1"/>
          <p:nvPr/>
        </p:nvSpPr>
        <p:spPr>
          <a:xfrm>
            <a:off x="800078" y="405780"/>
            <a:ext cx="3047391"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vl1pPr>
          </a:lstStyle>
          <a:p>
            <a:r>
              <a:t>STATE OBLIGATIONS</a:t>
            </a:r>
          </a:p>
        </p:txBody>
      </p:sp>
      <p:sp>
        <p:nvSpPr>
          <p:cNvPr id="248" name="Retângulo 13"/>
          <p:cNvSpPr/>
          <p:nvPr/>
        </p:nvSpPr>
        <p:spPr>
          <a:xfrm>
            <a:off x="3987494" y="535405"/>
            <a:ext cx="6300946"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249" name="Imagem 18" descr="Imagem 18"/>
          <p:cNvPicPr>
            <a:picLocks noChangeAspect="1"/>
          </p:cNvPicPr>
          <p:nvPr/>
        </p:nvPicPr>
        <p:blipFill>
          <a:blip r:embed="rId4"/>
          <a:stretch>
            <a:fillRect/>
          </a:stretch>
        </p:blipFill>
        <p:spPr>
          <a:xfrm>
            <a:off x="10524034" y="423363"/>
            <a:ext cx="1473200" cy="488055"/>
          </a:xfrm>
          <a:prstGeom prst="rect">
            <a:avLst/>
          </a:prstGeom>
          <a:ln w="12700">
            <a:miter lim="400000"/>
          </a:ln>
        </p:spPr>
      </p:pic>
      <p:sp>
        <p:nvSpPr>
          <p:cNvPr id="250" name="Retângulo 21"/>
          <p:cNvSpPr/>
          <p:nvPr/>
        </p:nvSpPr>
        <p:spPr>
          <a:xfrm>
            <a:off x="3505200" y="2534511"/>
            <a:ext cx="5181600" cy="803565"/>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51" name="Retângulo 31"/>
          <p:cNvSpPr txBox="1"/>
          <p:nvPr/>
        </p:nvSpPr>
        <p:spPr>
          <a:xfrm>
            <a:off x="5018628" y="2736238"/>
            <a:ext cx="2154744"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Protect and Prevent</a:t>
            </a:r>
          </a:p>
        </p:txBody>
      </p:sp>
      <p:sp>
        <p:nvSpPr>
          <p:cNvPr id="252" name="Retângulo 35"/>
          <p:cNvSpPr/>
          <p:nvPr/>
        </p:nvSpPr>
        <p:spPr>
          <a:xfrm>
            <a:off x="3377901" y="3732138"/>
            <a:ext cx="5443371" cy="803565"/>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253" name="Retângulo 36"/>
          <p:cNvSpPr/>
          <p:nvPr/>
        </p:nvSpPr>
        <p:spPr>
          <a:xfrm>
            <a:off x="3505200" y="3599517"/>
            <a:ext cx="5181600" cy="803565"/>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54" name="Retângulo 37"/>
          <p:cNvSpPr txBox="1"/>
          <p:nvPr/>
        </p:nvSpPr>
        <p:spPr>
          <a:xfrm>
            <a:off x="4935160" y="3801245"/>
            <a:ext cx="2321680"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Prosecute and Punish</a:t>
            </a:r>
          </a:p>
        </p:txBody>
      </p:sp>
      <p:sp>
        <p:nvSpPr>
          <p:cNvPr id="255" name="Retângulo 38"/>
          <p:cNvSpPr/>
          <p:nvPr/>
        </p:nvSpPr>
        <p:spPr>
          <a:xfrm>
            <a:off x="3377901" y="4807903"/>
            <a:ext cx="5443371" cy="803565"/>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256" name="Retângulo 39"/>
          <p:cNvSpPr/>
          <p:nvPr/>
        </p:nvSpPr>
        <p:spPr>
          <a:xfrm>
            <a:off x="3505200" y="4675282"/>
            <a:ext cx="5181600" cy="803565"/>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57" name="Retângulo 40"/>
          <p:cNvSpPr txBox="1"/>
          <p:nvPr/>
        </p:nvSpPr>
        <p:spPr>
          <a:xfrm>
            <a:off x="5246893" y="4877010"/>
            <a:ext cx="1698214"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Provide redress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Retângulo 34"/>
          <p:cNvSpPr/>
          <p:nvPr/>
        </p:nvSpPr>
        <p:spPr>
          <a:xfrm>
            <a:off x="3170080" y="2667132"/>
            <a:ext cx="2844223" cy="803565"/>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262" name="Retângulo 8"/>
          <p:cNvSpPr/>
          <p:nvPr/>
        </p:nvSpPr>
        <p:spPr>
          <a:xfrm>
            <a:off x="0" y="0"/>
            <a:ext cx="12192000" cy="2700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63" name="Retângulo 11"/>
          <p:cNvSpPr/>
          <p:nvPr/>
        </p:nvSpPr>
        <p:spPr>
          <a:xfrm>
            <a:off x="0" y="535405"/>
            <a:ext cx="68132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64" name="Retângulo 12"/>
          <p:cNvSpPr/>
          <p:nvPr/>
        </p:nvSpPr>
        <p:spPr>
          <a:xfrm>
            <a:off x="0" y="1070810"/>
            <a:ext cx="1219200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65" name="CaixaDeTexto 6"/>
          <p:cNvSpPr txBox="1"/>
          <p:nvPr/>
        </p:nvSpPr>
        <p:spPr>
          <a:xfrm>
            <a:off x="800078" y="405780"/>
            <a:ext cx="3624720"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vl1pPr>
          </a:lstStyle>
          <a:p>
            <a:r>
              <a:t>PROTECT AND PREVENT</a:t>
            </a:r>
          </a:p>
        </p:txBody>
      </p:sp>
      <p:sp>
        <p:nvSpPr>
          <p:cNvPr id="266" name="Retângulo 13"/>
          <p:cNvSpPr/>
          <p:nvPr/>
        </p:nvSpPr>
        <p:spPr>
          <a:xfrm>
            <a:off x="4567011" y="535405"/>
            <a:ext cx="5721428"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267" name="Imagem 18" descr="Imagem 18"/>
          <p:cNvPicPr>
            <a:picLocks noChangeAspect="1"/>
          </p:cNvPicPr>
          <p:nvPr/>
        </p:nvPicPr>
        <p:blipFill>
          <a:blip r:embed="rId2"/>
          <a:stretch>
            <a:fillRect/>
          </a:stretch>
        </p:blipFill>
        <p:spPr>
          <a:xfrm>
            <a:off x="10524034" y="423363"/>
            <a:ext cx="1473200" cy="488055"/>
          </a:xfrm>
          <a:prstGeom prst="rect">
            <a:avLst/>
          </a:prstGeom>
          <a:ln w="12700">
            <a:miter lim="400000"/>
          </a:ln>
        </p:spPr>
      </p:pic>
      <p:sp>
        <p:nvSpPr>
          <p:cNvPr id="268" name="Retângulo 21"/>
          <p:cNvSpPr/>
          <p:nvPr/>
        </p:nvSpPr>
        <p:spPr>
          <a:xfrm>
            <a:off x="3297378" y="2534511"/>
            <a:ext cx="2590801" cy="803565"/>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69" name="Retângulo 31"/>
          <p:cNvSpPr txBox="1"/>
          <p:nvPr/>
        </p:nvSpPr>
        <p:spPr>
          <a:xfrm>
            <a:off x="4028622" y="2736238"/>
            <a:ext cx="1113072"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Measures</a:t>
            </a:r>
          </a:p>
        </p:txBody>
      </p:sp>
      <p:sp>
        <p:nvSpPr>
          <p:cNvPr id="270" name="Retângulo 35"/>
          <p:cNvSpPr/>
          <p:nvPr/>
        </p:nvSpPr>
        <p:spPr>
          <a:xfrm>
            <a:off x="3170080" y="3732138"/>
            <a:ext cx="2844223" cy="803565"/>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271" name="Retângulo 36"/>
          <p:cNvSpPr/>
          <p:nvPr/>
        </p:nvSpPr>
        <p:spPr>
          <a:xfrm>
            <a:off x="3297378" y="3599517"/>
            <a:ext cx="2590801" cy="803565"/>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72" name="Retângulo 37"/>
          <p:cNvSpPr txBox="1"/>
          <p:nvPr/>
        </p:nvSpPr>
        <p:spPr>
          <a:xfrm>
            <a:off x="4163932" y="3801245"/>
            <a:ext cx="842452"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Review</a:t>
            </a:r>
          </a:p>
        </p:txBody>
      </p:sp>
      <p:sp>
        <p:nvSpPr>
          <p:cNvPr id="273" name="Retângulo 38"/>
          <p:cNvSpPr/>
          <p:nvPr/>
        </p:nvSpPr>
        <p:spPr>
          <a:xfrm>
            <a:off x="3170080" y="4807903"/>
            <a:ext cx="2844223" cy="803565"/>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274" name="Retângulo 39"/>
          <p:cNvSpPr/>
          <p:nvPr/>
        </p:nvSpPr>
        <p:spPr>
          <a:xfrm>
            <a:off x="3297378" y="4675282"/>
            <a:ext cx="2590801" cy="803565"/>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75" name="Retângulo 40"/>
          <p:cNvSpPr txBox="1"/>
          <p:nvPr/>
        </p:nvSpPr>
        <p:spPr>
          <a:xfrm>
            <a:off x="4056837" y="4877010"/>
            <a:ext cx="1056641"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Exclusion</a:t>
            </a:r>
          </a:p>
        </p:txBody>
      </p:sp>
      <p:sp>
        <p:nvSpPr>
          <p:cNvPr id="276" name="Retângulo 18"/>
          <p:cNvSpPr/>
          <p:nvPr/>
        </p:nvSpPr>
        <p:spPr>
          <a:xfrm>
            <a:off x="6170358" y="2667132"/>
            <a:ext cx="2844223" cy="803565"/>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277" name="Retângulo 23"/>
          <p:cNvSpPr/>
          <p:nvPr/>
        </p:nvSpPr>
        <p:spPr>
          <a:xfrm>
            <a:off x="6297657" y="2534511"/>
            <a:ext cx="2590801" cy="803565"/>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78" name="Retângulo 24"/>
          <p:cNvSpPr txBox="1"/>
          <p:nvPr/>
        </p:nvSpPr>
        <p:spPr>
          <a:xfrm>
            <a:off x="7125329" y="2736238"/>
            <a:ext cx="920215"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Training</a:t>
            </a:r>
          </a:p>
        </p:txBody>
      </p:sp>
      <p:sp>
        <p:nvSpPr>
          <p:cNvPr id="279" name="Retângulo 25"/>
          <p:cNvSpPr/>
          <p:nvPr/>
        </p:nvSpPr>
        <p:spPr>
          <a:xfrm>
            <a:off x="6170358" y="3732138"/>
            <a:ext cx="2844223" cy="803565"/>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280" name="Retângulo 26"/>
          <p:cNvSpPr/>
          <p:nvPr/>
        </p:nvSpPr>
        <p:spPr>
          <a:xfrm>
            <a:off x="6297657" y="3599517"/>
            <a:ext cx="2590801" cy="803565"/>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81" name="Retângulo 27"/>
          <p:cNvSpPr txBox="1"/>
          <p:nvPr/>
        </p:nvSpPr>
        <p:spPr>
          <a:xfrm>
            <a:off x="6969865" y="3801245"/>
            <a:ext cx="1231142"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Safeguards</a:t>
            </a:r>
          </a:p>
        </p:txBody>
      </p:sp>
      <p:sp>
        <p:nvSpPr>
          <p:cNvPr id="282" name="Retângulo 28"/>
          <p:cNvSpPr/>
          <p:nvPr/>
        </p:nvSpPr>
        <p:spPr>
          <a:xfrm>
            <a:off x="6170358" y="4807903"/>
            <a:ext cx="2844223" cy="803565"/>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283" name="Retângulo 29"/>
          <p:cNvSpPr/>
          <p:nvPr/>
        </p:nvSpPr>
        <p:spPr>
          <a:xfrm>
            <a:off x="6297657" y="4675282"/>
            <a:ext cx="2590801" cy="803565"/>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84" name="Retângulo 30"/>
          <p:cNvSpPr txBox="1"/>
          <p:nvPr/>
        </p:nvSpPr>
        <p:spPr>
          <a:xfrm>
            <a:off x="6940409" y="4877010"/>
            <a:ext cx="1290053"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Guarantees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Retângulo 8"/>
          <p:cNvSpPr/>
          <p:nvPr/>
        </p:nvSpPr>
        <p:spPr>
          <a:xfrm>
            <a:off x="0" y="0"/>
            <a:ext cx="12192000" cy="2700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87" name="Retângulo 11"/>
          <p:cNvSpPr/>
          <p:nvPr/>
        </p:nvSpPr>
        <p:spPr>
          <a:xfrm>
            <a:off x="0" y="535405"/>
            <a:ext cx="68132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88" name="Retângulo 12"/>
          <p:cNvSpPr/>
          <p:nvPr/>
        </p:nvSpPr>
        <p:spPr>
          <a:xfrm>
            <a:off x="0" y="1070810"/>
            <a:ext cx="1219200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89" name="CaixaDeTexto 6"/>
          <p:cNvSpPr txBox="1"/>
          <p:nvPr/>
        </p:nvSpPr>
        <p:spPr>
          <a:xfrm>
            <a:off x="800079" y="405780"/>
            <a:ext cx="3391010"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vl1pPr>
          </a:lstStyle>
          <a:p>
            <a:r>
              <a:t>PROSECUTE &amp; PUNISH</a:t>
            </a:r>
          </a:p>
        </p:txBody>
      </p:sp>
      <p:sp>
        <p:nvSpPr>
          <p:cNvPr id="290" name="Retângulo 13"/>
          <p:cNvSpPr/>
          <p:nvPr/>
        </p:nvSpPr>
        <p:spPr>
          <a:xfrm>
            <a:off x="4331114" y="535405"/>
            <a:ext cx="5957325"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291" name="Imagem 18" descr="Imagem 18"/>
          <p:cNvPicPr>
            <a:picLocks noChangeAspect="1"/>
          </p:cNvPicPr>
          <p:nvPr/>
        </p:nvPicPr>
        <p:blipFill>
          <a:blip r:embed="rId2"/>
          <a:stretch>
            <a:fillRect/>
          </a:stretch>
        </p:blipFill>
        <p:spPr>
          <a:xfrm>
            <a:off x="10524034" y="423363"/>
            <a:ext cx="1473200" cy="488055"/>
          </a:xfrm>
          <a:prstGeom prst="rect">
            <a:avLst/>
          </a:prstGeom>
          <a:ln w="12700">
            <a:miter lim="400000"/>
          </a:ln>
        </p:spPr>
      </p:pic>
      <p:sp>
        <p:nvSpPr>
          <p:cNvPr id="292" name="Divisa 1"/>
          <p:cNvSpPr/>
          <p:nvPr/>
        </p:nvSpPr>
        <p:spPr>
          <a:xfrm>
            <a:off x="2497732" y="2382957"/>
            <a:ext cx="2638270" cy="1064302"/>
          </a:xfrm>
          <a:prstGeom prst="chevron">
            <a:avLst>
              <a:gd name="adj" fmla="val 50000"/>
            </a:avLst>
          </a:prstGeom>
          <a:solidFill>
            <a:srgbClr val="F9DE35"/>
          </a:solidFill>
          <a:ln w="12700">
            <a:miter lim="400000"/>
          </a:ln>
        </p:spPr>
        <p:txBody>
          <a:bodyPr lIns="45719" rIns="45719" anchor="ctr"/>
          <a:lstStyle/>
          <a:p>
            <a:pPr algn="ctr"/>
            <a:endParaRPr/>
          </a:p>
        </p:txBody>
      </p:sp>
      <p:sp>
        <p:nvSpPr>
          <p:cNvPr id="293" name="Divisa 32"/>
          <p:cNvSpPr/>
          <p:nvPr/>
        </p:nvSpPr>
        <p:spPr>
          <a:xfrm>
            <a:off x="4782434" y="2382957"/>
            <a:ext cx="2638270" cy="1064302"/>
          </a:xfrm>
          <a:prstGeom prst="chevron">
            <a:avLst>
              <a:gd name="adj" fmla="val 50000"/>
            </a:avLst>
          </a:prstGeom>
          <a:solidFill>
            <a:srgbClr val="F9DE35"/>
          </a:solidFill>
          <a:ln w="12700">
            <a:miter lim="400000"/>
          </a:ln>
        </p:spPr>
        <p:txBody>
          <a:bodyPr lIns="45719" rIns="45719" anchor="ctr"/>
          <a:lstStyle/>
          <a:p>
            <a:pPr algn="ctr"/>
            <a:endParaRPr/>
          </a:p>
        </p:txBody>
      </p:sp>
      <p:sp>
        <p:nvSpPr>
          <p:cNvPr id="294" name="Divisa 33"/>
          <p:cNvSpPr/>
          <p:nvPr/>
        </p:nvSpPr>
        <p:spPr>
          <a:xfrm>
            <a:off x="7060940" y="2382957"/>
            <a:ext cx="2638270" cy="1064302"/>
          </a:xfrm>
          <a:prstGeom prst="chevron">
            <a:avLst>
              <a:gd name="adj" fmla="val 50000"/>
            </a:avLst>
          </a:prstGeom>
          <a:solidFill>
            <a:srgbClr val="F9DE35"/>
          </a:solidFill>
          <a:ln w="12700">
            <a:miter lim="400000"/>
          </a:ln>
        </p:spPr>
        <p:txBody>
          <a:bodyPr lIns="45719" rIns="45719" anchor="ctr"/>
          <a:lstStyle/>
          <a:p>
            <a:pPr algn="ctr"/>
            <a:endParaRPr/>
          </a:p>
        </p:txBody>
      </p:sp>
      <p:sp>
        <p:nvSpPr>
          <p:cNvPr id="295" name="Retângulo 41"/>
          <p:cNvSpPr txBox="1"/>
          <p:nvPr/>
        </p:nvSpPr>
        <p:spPr>
          <a:xfrm>
            <a:off x="3498708" y="2715051"/>
            <a:ext cx="912154"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Offence</a:t>
            </a:r>
          </a:p>
        </p:txBody>
      </p:sp>
      <p:sp>
        <p:nvSpPr>
          <p:cNvPr id="296" name="Retângulo 42"/>
          <p:cNvSpPr txBox="1"/>
          <p:nvPr/>
        </p:nvSpPr>
        <p:spPr>
          <a:xfrm>
            <a:off x="5606638" y="2715051"/>
            <a:ext cx="1233126"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Punishable</a:t>
            </a:r>
          </a:p>
        </p:txBody>
      </p:sp>
      <p:sp>
        <p:nvSpPr>
          <p:cNvPr id="297" name="Retângulo 43"/>
          <p:cNvSpPr txBox="1"/>
          <p:nvPr/>
        </p:nvSpPr>
        <p:spPr>
          <a:xfrm>
            <a:off x="7869753" y="2715051"/>
            <a:ext cx="1274674"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Jurisdiction</a:t>
            </a:r>
          </a:p>
        </p:txBody>
      </p:sp>
      <p:sp>
        <p:nvSpPr>
          <p:cNvPr id="298" name="Divisa 44"/>
          <p:cNvSpPr/>
          <p:nvPr/>
        </p:nvSpPr>
        <p:spPr>
          <a:xfrm>
            <a:off x="2497732" y="3569918"/>
            <a:ext cx="2638270" cy="1064302"/>
          </a:xfrm>
          <a:prstGeom prst="chevron">
            <a:avLst>
              <a:gd name="adj" fmla="val 50000"/>
            </a:avLst>
          </a:prstGeom>
          <a:solidFill>
            <a:srgbClr val="F9DE35"/>
          </a:solidFill>
          <a:ln w="12700">
            <a:miter lim="400000"/>
          </a:ln>
        </p:spPr>
        <p:txBody>
          <a:bodyPr lIns="45719" rIns="45719" anchor="ctr"/>
          <a:lstStyle/>
          <a:p>
            <a:pPr algn="ctr"/>
            <a:endParaRPr/>
          </a:p>
        </p:txBody>
      </p:sp>
      <p:sp>
        <p:nvSpPr>
          <p:cNvPr id="299" name="Divisa 45"/>
          <p:cNvSpPr/>
          <p:nvPr/>
        </p:nvSpPr>
        <p:spPr>
          <a:xfrm>
            <a:off x="4782434" y="3569918"/>
            <a:ext cx="2638270" cy="1064302"/>
          </a:xfrm>
          <a:prstGeom prst="chevron">
            <a:avLst>
              <a:gd name="adj" fmla="val 50000"/>
            </a:avLst>
          </a:prstGeom>
          <a:solidFill>
            <a:srgbClr val="F9DE35"/>
          </a:solidFill>
          <a:ln w="12700">
            <a:miter lim="400000"/>
          </a:ln>
        </p:spPr>
        <p:txBody>
          <a:bodyPr lIns="45719" rIns="45719" anchor="ctr"/>
          <a:lstStyle/>
          <a:p>
            <a:pPr algn="ctr"/>
            <a:endParaRPr/>
          </a:p>
        </p:txBody>
      </p:sp>
      <p:sp>
        <p:nvSpPr>
          <p:cNvPr id="300" name="Divisa 46"/>
          <p:cNvSpPr/>
          <p:nvPr/>
        </p:nvSpPr>
        <p:spPr>
          <a:xfrm>
            <a:off x="7060940" y="3569918"/>
            <a:ext cx="2638270" cy="1064302"/>
          </a:xfrm>
          <a:prstGeom prst="chevron">
            <a:avLst>
              <a:gd name="adj" fmla="val 50000"/>
            </a:avLst>
          </a:prstGeom>
          <a:solidFill>
            <a:srgbClr val="F9DE35"/>
          </a:solidFill>
          <a:ln w="12700">
            <a:miter lim="400000"/>
          </a:ln>
        </p:spPr>
        <p:txBody>
          <a:bodyPr lIns="45719" rIns="45719" anchor="ctr"/>
          <a:lstStyle/>
          <a:p>
            <a:pPr algn="ctr"/>
            <a:endParaRPr/>
          </a:p>
        </p:txBody>
      </p:sp>
      <p:sp>
        <p:nvSpPr>
          <p:cNvPr id="301" name="Retângulo 47"/>
          <p:cNvSpPr txBox="1"/>
          <p:nvPr/>
        </p:nvSpPr>
        <p:spPr>
          <a:xfrm>
            <a:off x="3194727" y="3902012"/>
            <a:ext cx="1520116"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Investigations</a:t>
            </a:r>
          </a:p>
        </p:txBody>
      </p:sp>
      <p:sp>
        <p:nvSpPr>
          <p:cNvPr id="302" name="Retângulo 48"/>
          <p:cNvSpPr txBox="1"/>
          <p:nvPr/>
        </p:nvSpPr>
        <p:spPr>
          <a:xfrm>
            <a:off x="5653704" y="3902012"/>
            <a:ext cx="1138992"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Allegation</a:t>
            </a:r>
          </a:p>
        </p:txBody>
      </p:sp>
      <p:sp>
        <p:nvSpPr>
          <p:cNvPr id="303" name="Retângulo 49"/>
          <p:cNvSpPr txBox="1"/>
          <p:nvPr/>
        </p:nvSpPr>
        <p:spPr>
          <a:xfrm>
            <a:off x="7987079" y="3902012"/>
            <a:ext cx="1040022"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Ex officio</a:t>
            </a:r>
          </a:p>
        </p:txBody>
      </p:sp>
      <p:sp>
        <p:nvSpPr>
          <p:cNvPr id="304" name="Divisa 50"/>
          <p:cNvSpPr/>
          <p:nvPr/>
        </p:nvSpPr>
        <p:spPr>
          <a:xfrm>
            <a:off x="2497732" y="4765671"/>
            <a:ext cx="2638270" cy="1064302"/>
          </a:xfrm>
          <a:prstGeom prst="chevron">
            <a:avLst>
              <a:gd name="adj" fmla="val 50000"/>
            </a:avLst>
          </a:prstGeom>
          <a:solidFill>
            <a:srgbClr val="F9DE35"/>
          </a:solidFill>
          <a:ln w="12700">
            <a:miter lim="400000"/>
          </a:ln>
        </p:spPr>
        <p:txBody>
          <a:bodyPr lIns="45719" rIns="45719" anchor="ctr"/>
          <a:lstStyle/>
          <a:p>
            <a:pPr algn="ctr"/>
            <a:endParaRPr/>
          </a:p>
        </p:txBody>
      </p:sp>
      <p:sp>
        <p:nvSpPr>
          <p:cNvPr id="305" name="Divisa 52"/>
          <p:cNvSpPr/>
          <p:nvPr/>
        </p:nvSpPr>
        <p:spPr>
          <a:xfrm>
            <a:off x="4776865" y="4765671"/>
            <a:ext cx="2638270" cy="1064302"/>
          </a:xfrm>
          <a:prstGeom prst="chevron">
            <a:avLst>
              <a:gd name="adj" fmla="val 50000"/>
            </a:avLst>
          </a:prstGeom>
          <a:solidFill>
            <a:srgbClr val="F9DE35"/>
          </a:solidFill>
          <a:ln w="12700">
            <a:miter lim="400000"/>
          </a:ln>
        </p:spPr>
        <p:txBody>
          <a:bodyPr lIns="45719" rIns="45719" anchor="ctr"/>
          <a:lstStyle/>
          <a:p>
            <a:pPr algn="ctr"/>
            <a:endParaRPr/>
          </a:p>
        </p:txBody>
      </p:sp>
      <p:sp>
        <p:nvSpPr>
          <p:cNvPr id="306" name="Retângulo 53"/>
          <p:cNvSpPr txBox="1"/>
          <p:nvPr/>
        </p:nvSpPr>
        <p:spPr>
          <a:xfrm>
            <a:off x="3390250" y="5097767"/>
            <a:ext cx="1129070"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Prosecute</a:t>
            </a:r>
          </a:p>
        </p:txBody>
      </p:sp>
      <p:sp>
        <p:nvSpPr>
          <p:cNvPr id="307" name="Retângulo 55"/>
          <p:cNvSpPr txBox="1"/>
          <p:nvPr/>
        </p:nvSpPr>
        <p:spPr>
          <a:xfrm>
            <a:off x="5581260" y="5148904"/>
            <a:ext cx="1029480"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Extradite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Imagem 19" descr="Imagem 19"/>
          <p:cNvPicPr>
            <a:picLocks noChangeAspect="1"/>
          </p:cNvPicPr>
          <p:nvPr/>
        </p:nvPicPr>
        <p:blipFill>
          <a:blip r:embed="rId3"/>
          <a:srcRect t="15215" b="15028"/>
          <a:stretch>
            <a:fillRect/>
          </a:stretch>
        </p:blipFill>
        <p:spPr>
          <a:xfrm>
            <a:off x="-2" y="1176822"/>
            <a:ext cx="12192001" cy="5681178"/>
          </a:xfrm>
          <a:prstGeom prst="rect">
            <a:avLst/>
          </a:prstGeom>
          <a:ln w="12700">
            <a:miter lim="400000"/>
          </a:ln>
        </p:spPr>
      </p:pic>
      <p:sp>
        <p:nvSpPr>
          <p:cNvPr id="310" name="TextBox 1"/>
          <p:cNvSpPr txBox="1"/>
          <p:nvPr/>
        </p:nvSpPr>
        <p:spPr>
          <a:xfrm>
            <a:off x="9569547" y="6545156"/>
            <a:ext cx="2510488"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sz="1000">
                <a:solidFill>
                  <a:srgbClr val="FFFFFF"/>
                </a:solidFill>
              </a:defRPr>
            </a:pPr>
            <a:r>
              <a:t>© Aubrey Graham/IRIN</a:t>
            </a:r>
          </a:p>
        </p:txBody>
      </p:sp>
      <p:sp>
        <p:nvSpPr>
          <p:cNvPr id="311" name="Retângulo 34"/>
          <p:cNvSpPr/>
          <p:nvPr/>
        </p:nvSpPr>
        <p:spPr>
          <a:xfrm>
            <a:off x="3968948" y="2092193"/>
            <a:ext cx="4260652" cy="601839"/>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312" name="Retângulo 8"/>
          <p:cNvSpPr/>
          <p:nvPr/>
        </p:nvSpPr>
        <p:spPr>
          <a:xfrm>
            <a:off x="0" y="0"/>
            <a:ext cx="12192000" cy="2700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13" name="Retângulo 11"/>
          <p:cNvSpPr/>
          <p:nvPr/>
        </p:nvSpPr>
        <p:spPr>
          <a:xfrm>
            <a:off x="0" y="535405"/>
            <a:ext cx="68132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14" name="Retângulo 12"/>
          <p:cNvSpPr/>
          <p:nvPr/>
        </p:nvSpPr>
        <p:spPr>
          <a:xfrm>
            <a:off x="0" y="1070810"/>
            <a:ext cx="1219200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15" name="CaixaDeTexto 6"/>
          <p:cNvSpPr txBox="1"/>
          <p:nvPr/>
        </p:nvSpPr>
        <p:spPr>
          <a:xfrm>
            <a:off x="800078" y="405780"/>
            <a:ext cx="2811772"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vl1pPr>
          </a:lstStyle>
          <a:p>
            <a:r>
              <a:t>PROVIDE REDRESS</a:t>
            </a:r>
          </a:p>
        </p:txBody>
      </p:sp>
      <p:sp>
        <p:nvSpPr>
          <p:cNvPr id="316" name="Retângulo 13"/>
          <p:cNvSpPr/>
          <p:nvPr/>
        </p:nvSpPr>
        <p:spPr>
          <a:xfrm>
            <a:off x="3743196" y="535405"/>
            <a:ext cx="6545244"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317" name="Imagem 18" descr="Imagem 18"/>
          <p:cNvPicPr>
            <a:picLocks noChangeAspect="1"/>
          </p:cNvPicPr>
          <p:nvPr/>
        </p:nvPicPr>
        <p:blipFill>
          <a:blip r:embed="rId4"/>
          <a:stretch>
            <a:fillRect/>
          </a:stretch>
        </p:blipFill>
        <p:spPr>
          <a:xfrm>
            <a:off x="10524034" y="423363"/>
            <a:ext cx="1473200" cy="488055"/>
          </a:xfrm>
          <a:prstGeom prst="rect">
            <a:avLst/>
          </a:prstGeom>
          <a:ln w="12700">
            <a:miter lim="400000"/>
          </a:ln>
        </p:spPr>
      </p:pic>
      <p:sp>
        <p:nvSpPr>
          <p:cNvPr id="318" name="Retângulo 21"/>
          <p:cNvSpPr/>
          <p:nvPr/>
        </p:nvSpPr>
        <p:spPr>
          <a:xfrm>
            <a:off x="4114800" y="1959573"/>
            <a:ext cx="3975100" cy="601838"/>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19" name="Retângulo 31"/>
          <p:cNvSpPr txBox="1"/>
          <p:nvPr/>
        </p:nvSpPr>
        <p:spPr>
          <a:xfrm>
            <a:off x="5296440" y="2059700"/>
            <a:ext cx="1599119"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Compensation</a:t>
            </a:r>
          </a:p>
        </p:txBody>
      </p:sp>
      <p:sp>
        <p:nvSpPr>
          <p:cNvPr id="320" name="Retângulo 23"/>
          <p:cNvSpPr/>
          <p:nvPr/>
        </p:nvSpPr>
        <p:spPr>
          <a:xfrm>
            <a:off x="3968948" y="2974696"/>
            <a:ext cx="4260652" cy="601838"/>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321" name="Retângulo 24"/>
          <p:cNvSpPr/>
          <p:nvPr/>
        </p:nvSpPr>
        <p:spPr>
          <a:xfrm>
            <a:off x="4114800" y="2842075"/>
            <a:ext cx="3975100" cy="601838"/>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22" name="Retângulo 25"/>
          <p:cNvSpPr txBox="1"/>
          <p:nvPr/>
        </p:nvSpPr>
        <p:spPr>
          <a:xfrm>
            <a:off x="5479437" y="2942202"/>
            <a:ext cx="1233126"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Restitution</a:t>
            </a:r>
          </a:p>
        </p:txBody>
      </p:sp>
      <p:sp>
        <p:nvSpPr>
          <p:cNvPr id="323" name="Retângulo 30"/>
          <p:cNvSpPr/>
          <p:nvPr/>
        </p:nvSpPr>
        <p:spPr>
          <a:xfrm>
            <a:off x="3968948" y="3864383"/>
            <a:ext cx="4260652" cy="601838"/>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324" name="Retângulo 32"/>
          <p:cNvSpPr/>
          <p:nvPr/>
        </p:nvSpPr>
        <p:spPr>
          <a:xfrm>
            <a:off x="4114800" y="3731762"/>
            <a:ext cx="3975100" cy="601838"/>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25" name="Retângulo 33"/>
          <p:cNvSpPr txBox="1"/>
          <p:nvPr/>
        </p:nvSpPr>
        <p:spPr>
          <a:xfrm>
            <a:off x="5326267" y="3831888"/>
            <a:ext cx="1539464"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Rehabilitation</a:t>
            </a:r>
          </a:p>
        </p:txBody>
      </p:sp>
      <p:sp>
        <p:nvSpPr>
          <p:cNvPr id="326" name="Retângulo 44"/>
          <p:cNvSpPr/>
          <p:nvPr/>
        </p:nvSpPr>
        <p:spPr>
          <a:xfrm>
            <a:off x="3968948" y="4741712"/>
            <a:ext cx="4260652" cy="601838"/>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327" name="Retângulo 45"/>
          <p:cNvSpPr/>
          <p:nvPr/>
        </p:nvSpPr>
        <p:spPr>
          <a:xfrm>
            <a:off x="4114800" y="4609091"/>
            <a:ext cx="3975100" cy="601838"/>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28" name="Retângulo 46"/>
          <p:cNvSpPr txBox="1"/>
          <p:nvPr/>
        </p:nvSpPr>
        <p:spPr>
          <a:xfrm>
            <a:off x="5449547" y="4709217"/>
            <a:ext cx="1292906"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Satisfaction</a:t>
            </a:r>
          </a:p>
        </p:txBody>
      </p:sp>
      <p:sp>
        <p:nvSpPr>
          <p:cNvPr id="329" name="Retângulo 47"/>
          <p:cNvSpPr/>
          <p:nvPr/>
        </p:nvSpPr>
        <p:spPr>
          <a:xfrm>
            <a:off x="3968948" y="5616650"/>
            <a:ext cx="4260652" cy="601838"/>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330" name="Retângulo 48"/>
          <p:cNvSpPr/>
          <p:nvPr/>
        </p:nvSpPr>
        <p:spPr>
          <a:xfrm>
            <a:off x="4114800" y="5484028"/>
            <a:ext cx="3975100" cy="601838"/>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31" name="Retângulo 49"/>
          <p:cNvSpPr txBox="1"/>
          <p:nvPr/>
        </p:nvSpPr>
        <p:spPr>
          <a:xfrm>
            <a:off x="4536425" y="5584156"/>
            <a:ext cx="3119151"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Guarantees of non-repetition</a:t>
            </a:r>
          </a:p>
        </p:txBody>
      </p:sp>
      <p:sp>
        <p:nvSpPr>
          <p:cNvPr id="332" name="Victims of sexual violence in the DRC (© Aubrey Graham/IRIN/UN OCHA)."/>
          <p:cNvSpPr txBox="1"/>
          <p:nvPr/>
        </p:nvSpPr>
        <p:spPr>
          <a:xfrm>
            <a:off x="3902677" y="3431847"/>
            <a:ext cx="4640646"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vl1pPr>
          </a:lstStyle>
          <a:p>
            <a:r>
              <a:t>Victims of sexual violence in the DRC (© Aubrey Graham/IRIN/UN OCHA).</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Picture 2" descr="Picture 2"/>
          <p:cNvPicPr>
            <a:picLocks noChangeAspect="1"/>
          </p:cNvPicPr>
          <p:nvPr/>
        </p:nvPicPr>
        <p:blipFill>
          <a:blip r:embed="rId3"/>
          <a:srcRect t="15023" b="15023"/>
          <a:stretch>
            <a:fillRect/>
          </a:stretch>
        </p:blipFill>
        <p:spPr>
          <a:xfrm>
            <a:off x="0" y="1194406"/>
            <a:ext cx="12192000" cy="5663594"/>
          </a:xfrm>
          <a:prstGeom prst="rect">
            <a:avLst/>
          </a:prstGeom>
          <a:ln w="12700">
            <a:miter lim="400000"/>
          </a:ln>
        </p:spPr>
      </p:pic>
      <p:sp>
        <p:nvSpPr>
          <p:cNvPr id="337" name="Retângulo 8"/>
          <p:cNvSpPr/>
          <p:nvPr/>
        </p:nvSpPr>
        <p:spPr>
          <a:xfrm>
            <a:off x="0" y="0"/>
            <a:ext cx="12192000" cy="2700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38" name="Retângulo 11"/>
          <p:cNvSpPr/>
          <p:nvPr/>
        </p:nvSpPr>
        <p:spPr>
          <a:xfrm>
            <a:off x="0" y="535405"/>
            <a:ext cx="68132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39" name="Retângulo 12"/>
          <p:cNvSpPr/>
          <p:nvPr/>
        </p:nvSpPr>
        <p:spPr>
          <a:xfrm>
            <a:off x="0" y="1070810"/>
            <a:ext cx="1219200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40" name="CaixaDeTexto 6"/>
          <p:cNvSpPr txBox="1"/>
          <p:nvPr/>
        </p:nvSpPr>
        <p:spPr>
          <a:xfrm>
            <a:off x="800078" y="405780"/>
            <a:ext cx="6187714"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vl1pPr>
          </a:lstStyle>
          <a:p>
            <a:r>
              <a:t>EXAMPLE: THE STORY OF NECATI ZONTUL</a:t>
            </a:r>
          </a:p>
        </p:txBody>
      </p:sp>
      <p:sp>
        <p:nvSpPr>
          <p:cNvPr id="341" name="Forma Livre 31">
            <a:hlinkClick r:id="rId4"/>
          </p:cNvPr>
          <p:cNvSpPr/>
          <p:nvPr/>
        </p:nvSpPr>
        <p:spPr>
          <a:xfrm rot="5400000">
            <a:off x="5513613" y="3392487"/>
            <a:ext cx="1164774" cy="1164774"/>
          </a:xfrm>
          <a:custGeom>
            <a:avLst/>
            <a:gdLst/>
            <a:ahLst/>
            <a:cxnLst>
              <a:cxn ang="0">
                <a:pos x="wd2" y="hd2"/>
              </a:cxn>
              <a:cxn ang="5400000">
                <a:pos x="wd2" y="hd2"/>
              </a:cxn>
              <a:cxn ang="10800000">
                <a:pos x="wd2" y="hd2"/>
              </a:cxn>
              <a:cxn ang="16200000">
                <a:pos x="wd2" y="hd2"/>
              </a:cxn>
            </a:cxnLst>
            <a:rect l="0" t="0" r="r" b="b"/>
            <a:pathLst>
              <a:path w="21600" h="21600" extrusionOk="0">
                <a:moveTo>
                  <a:pt x="4688" y="13411"/>
                </a:moveTo>
                <a:lnTo>
                  <a:pt x="16912" y="13411"/>
                </a:lnTo>
                <a:lnTo>
                  <a:pt x="11002" y="6170"/>
                </a:lnTo>
                <a:close/>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70368"/>
            </a:srgbClr>
          </a:solidFill>
          <a:ln w="12700">
            <a:miter lim="400000"/>
          </a:ln>
        </p:spPr>
        <p:txBody>
          <a:bodyPr lIns="45719" rIns="45719" anchor="ctr"/>
          <a:lstStyle/>
          <a:p>
            <a:pPr algn="ctr">
              <a:defRPr>
                <a:solidFill>
                  <a:srgbClr val="FFFFFF"/>
                </a:solidFill>
              </a:defRPr>
            </a:pPr>
            <a:endParaRPr/>
          </a:p>
        </p:txBody>
      </p:sp>
      <p:sp>
        <p:nvSpPr>
          <p:cNvPr id="342" name="Retângulo 13"/>
          <p:cNvSpPr/>
          <p:nvPr/>
        </p:nvSpPr>
        <p:spPr>
          <a:xfrm>
            <a:off x="7157273" y="535405"/>
            <a:ext cx="3131167"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343" name="Imagem 18" descr="Imagem 18"/>
          <p:cNvPicPr>
            <a:picLocks noChangeAspect="1"/>
          </p:cNvPicPr>
          <p:nvPr/>
        </p:nvPicPr>
        <p:blipFill>
          <a:blip r:embed="rId5"/>
          <a:stretch>
            <a:fillRect/>
          </a:stretch>
        </p:blipFill>
        <p:spPr>
          <a:xfrm>
            <a:off x="10524034" y="423363"/>
            <a:ext cx="1473200" cy="488055"/>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Retângulo 8"/>
          <p:cNvSpPr/>
          <p:nvPr/>
        </p:nvSpPr>
        <p:spPr>
          <a:xfrm>
            <a:off x="0" y="0"/>
            <a:ext cx="12192000" cy="2700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49" name="Retângulo 11"/>
          <p:cNvSpPr/>
          <p:nvPr/>
        </p:nvSpPr>
        <p:spPr>
          <a:xfrm>
            <a:off x="0" y="535405"/>
            <a:ext cx="68132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50" name="Retângulo 12"/>
          <p:cNvSpPr/>
          <p:nvPr/>
        </p:nvSpPr>
        <p:spPr>
          <a:xfrm>
            <a:off x="0" y="1070810"/>
            <a:ext cx="1219200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51" name="CaixaDeTexto 6"/>
          <p:cNvSpPr txBox="1"/>
          <p:nvPr/>
        </p:nvSpPr>
        <p:spPr>
          <a:xfrm>
            <a:off x="800077" y="412237"/>
            <a:ext cx="3148514"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800" b="1"/>
            </a:lvl1pPr>
          </a:lstStyle>
          <a:p>
            <a:r>
              <a:t>BREAKOUT GROUPS</a:t>
            </a:r>
          </a:p>
        </p:txBody>
      </p:sp>
      <p:grpSp>
        <p:nvGrpSpPr>
          <p:cNvPr id="354" name="Agrupar 9"/>
          <p:cNvGrpSpPr/>
          <p:nvPr/>
        </p:nvGrpSpPr>
        <p:grpSpPr>
          <a:xfrm>
            <a:off x="3001321" y="2461653"/>
            <a:ext cx="2902149" cy="2902149"/>
            <a:chOff x="0" y="0"/>
            <a:chExt cx="2902148" cy="2902148"/>
          </a:xfrm>
        </p:grpSpPr>
        <p:sp>
          <p:nvSpPr>
            <p:cNvPr id="352" name="Seta para Cima 10"/>
            <p:cNvSpPr/>
            <p:nvPr/>
          </p:nvSpPr>
          <p:spPr>
            <a:xfrm rot="16200000">
              <a:off x="-1" y="0"/>
              <a:ext cx="2902150" cy="2902149"/>
            </a:xfrm>
            <a:custGeom>
              <a:avLst/>
              <a:gdLst/>
              <a:ahLst/>
              <a:cxnLst>
                <a:cxn ang="0">
                  <a:pos x="wd2" y="hd2"/>
                </a:cxn>
                <a:cxn ang="5400000">
                  <a:pos x="wd2" y="hd2"/>
                </a:cxn>
                <a:cxn ang="10800000">
                  <a:pos x="wd2" y="hd2"/>
                </a:cxn>
                <a:cxn ang="16200000">
                  <a:pos x="wd2" y="hd2"/>
                </a:cxn>
              </a:cxnLst>
              <a:rect l="0" t="0" r="r" b="b"/>
              <a:pathLst>
                <a:path w="21600" h="21600" extrusionOk="0">
                  <a:moveTo>
                    <a:pt x="0" y="7560"/>
                  </a:moveTo>
                  <a:lnTo>
                    <a:pt x="10800" y="0"/>
                  </a:lnTo>
                  <a:lnTo>
                    <a:pt x="21600" y="7560"/>
                  </a:lnTo>
                  <a:lnTo>
                    <a:pt x="16200" y="7560"/>
                  </a:lnTo>
                  <a:lnTo>
                    <a:pt x="16200" y="21600"/>
                  </a:lnTo>
                  <a:lnTo>
                    <a:pt x="5400" y="21600"/>
                  </a:lnTo>
                  <a:lnTo>
                    <a:pt x="5400" y="7560"/>
                  </a:lnTo>
                  <a:close/>
                </a:path>
              </a:pathLst>
            </a:custGeom>
            <a:solidFill>
              <a:srgbClr val="F9DE35"/>
            </a:solidFill>
            <a:ln w="12700" cap="flat">
              <a:noFill/>
              <a:miter lim="400000"/>
            </a:ln>
            <a:effectLst/>
          </p:spPr>
          <p:txBody>
            <a:bodyPr wrap="square" lIns="45719" tIns="45719" rIns="45719" bIns="45719" numCol="1" anchor="t">
              <a:noAutofit/>
            </a:bodyPr>
            <a:lstStyle/>
            <a:p>
              <a:endParaRPr/>
            </a:p>
          </p:txBody>
        </p:sp>
        <p:sp>
          <p:nvSpPr>
            <p:cNvPr id="353" name="Seta para Cima 4"/>
            <p:cNvSpPr txBox="1"/>
            <p:nvPr/>
          </p:nvSpPr>
          <p:spPr>
            <a:xfrm>
              <a:off x="507875" y="750123"/>
              <a:ext cx="2394274" cy="14019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7800" tIns="177800" rIns="177800" bIns="177800" numCol="1" anchor="ctr">
              <a:spAutoFit/>
            </a:bodyPr>
            <a:lstStyle/>
            <a:p>
              <a:pPr algn="ctr" defTabSz="1111250">
                <a:lnSpc>
                  <a:spcPct val="90000"/>
                </a:lnSpc>
                <a:spcBef>
                  <a:spcPts val="1000"/>
                </a:spcBef>
                <a:defRPr sz="2500" b="1"/>
              </a:pPr>
              <a:r>
                <a:t>Group 1: </a:t>
              </a:r>
              <a:r>
                <a:rPr b="0"/>
                <a:t>[specify theme/case]</a:t>
              </a:r>
            </a:p>
          </p:txBody>
        </p:sp>
      </p:grpSp>
      <p:grpSp>
        <p:nvGrpSpPr>
          <p:cNvPr id="357" name="Agrupar 15"/>
          <p:cNvGrpSpPr/>
          <p:nvPr/>
        </p:nvGrpSpPr>
        <p:grpSpPr>
          <a:xfrm>
            <a:off x="6288530" y="2461652"/>
            <a:ext cx="2902150" cy="2902150"/>
            <a:chOff x="0" y="0"/>
            <a:chExt cx="2902148" cy="2902148"/>
          </a:xfrm>
        </p:grpSpPr>
        <p:sp>
          <p:nvSpPr>
            <p:cNvPr id="355" name="Seta para Cima 16"/>
            <p:cNvSpPr/>
            <p:nvPr/>
          </p:nvSpPr>
          <p:spPr>
            <a:xfrm rot="5400000">
              <a:off x="0" y="-1"/>
              <a:ext cx="2902149" cy="2902150"/>
            </a:xfrm>
            <a:custGeom>
              <a:avLst/>
              <a:gdLst/>
              <a:ahLst/>
              <a:cxnLst>
                <a:cxn ang="0">
                  <a:pos x="wd2" y="hd2"/>
                </a:cxn>
                <a:cxn ang="5400000">
                  <a:pos x="wd2" y="hd2"/>
                </a:cxn>
                <a:cxn ang="10800000">
                  <a:pos x="wd2" y="hd2"/>
                </a:cxn>
                <a:cxn ang="16200000">
                  <a:pos x="wd2" y="hd2"/>
                </a:cxn>
              </a:cxnLst>
              <a:rect l="0" t="0" r="r" b="b"/>
              <a:pathLst>
                <a:path w="21600" h="21600" extrusionOk="0">
                  <a:moveTo>
                    <a:pt x="0" y="7560"/>
                  </a:moveTo>
                  <a:lnTo>
                    <a:pt x="10800" y="0"/>
                  </a:lnTo>
                  <a:lnTo>
                    <a:pt x="21600" y="7560"/>
                  </a:lnTo>
                  <a:lnTo>
                    <a:pt x="16200" y="7560"/>
                  </a:lnTo>
                  <a:lnTo>
                    <a:pt x="16200" y="21600"/>
                  </a:lnTo>
                  <a:lnTo>
                    <a:pt x="5400" y="21600"/>
                  </a:lnTo>
                  <a:lnTo>
                    <a:pt x="5400" y="7560"/>
                  </a:lnTo>
                  <a:close/>
                </a:path>
              </a:pathLst>
            </a:custGeom>
            <a:solidFill>
              <a:srgbClr val="F9DE35"/>
            </a:solidFill>
            <a:ln w="12700" cap="flat">
              <a:noFill/>
              <a:miter lim="400000"/>
            </a:ln>
            <a:effectLst/>
          </p:spPr>
          <p:txBody>
            <a:bodyPr wrap="square" lIns="45719" tIns="45719" rIns="45719" bIns="45719" numCol="1" anchor="t">
              <a:noAutofit/>
            </a:bodyPr>
            <a:lstStyle/>
            <a:p>
              <a:endParaRPr/>
            </a:p>
          </p:txBody>
        </p:sp>
        <p:sp>
          <p:nvSpPr>
            <p:cNvPr id="356" name="Seta para Cima 4"/>
            <p:cNvSpPr txBox="1"/>
            <p:nvPr/>
          </p:nvSpPr>
          <p:spPr>
            <a:xfrm>
              <a:off x="-1" y="750123"/>
              <a:ext cx="2394274" cy="14019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7800" tIns="177800" rIns="177800" bIns="177800" numCol="1" anchor="ctr">
              <a:spAutoFit/>
            </a:bodyPr>
            <a:lstStyle/>
            <a:p>
              <a:pPr algn="ctr" defTabSz="1111250">
                <a:lnSpc>
                  <a:spcPct val="90000"/>
                </a:lnSpc>
                <a:spcBef>
                  <a:spcPts val="1000"/>
                </a:spcBef>
                <a:defRPr sz="2500" b="1"/>
              </a:pPr>
              <a:r>
                <a:t>Group 2: </a:t>
              </a:r>
              <a:r>
                <a:rPr b="0"/>
                <a:t>[specify theme/case]</a:t>
              </a:r>
            </a:p>
          </p:txBody>
        </p:sp>
      </p:grpSp>
      <p:sp>
        <p:nvSpPr>
          <p:cNvPr id="358" name="Retângulo 13"/>
          <p:cNvSpPr/>
          <p:nvPr/>
        </p:nvSpPr>
        <p:spPr>
          <a:xfrm>
            <a:off x="3957568" y="535405"/>
            <a:ext cx="633087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359" name="Imagem 18" descr="Imagem 18"/>
          <p:cNvPicPr>
            <a:picLocks noChangeAspect="1"/>
          </p:cNvPicPr>
          <p:nvPr/>
        </p:nvPicPr>
        <p:blipFill>
          <a:blip r:embed="rId3"/>
          <a:stretch>
            <a:fillRect/>
          </a:stretch>
        </p:blipFill>
        <p:spPr>
          <a:xfrm>
            <a:off x="10524034" y="423363"/>
            <a:ext cx="1473200" cy="488055"/>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Retângulo 3"/>
          <p:cNvSpPr/>
          <p:nvPr/>
        </p:nvSpPr>
        <p:spPr>
          <a:xfrm>
            <a:off x="322728" y="351756"/>
            <a:ext cx="11564471" cy="3159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64" name="Retângulo 5"/>
          <p:cNvSpPr/>
          <p:nvPr/>
        </p:nvSpPr>
        <p:spPr>
          <a:xfrm>
            <a:off x="322728" y="937248"/>
            <a:ext cx="11564471" cy="3159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65" name="Retângulo 10"/>
          <p:cNvSpPr/>
          <p:nvPr/>
        </p:nvSpPr>
        <p:spPr>
          <a:xfrm>
            <a:off x="322728" y="3864709"/>
            <a:ext cx="11564471"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66" name="Retângulo 11"/>
          <p:cNvSpPr/>
          <p:nvPr/>
        </p:nvSpPr>
        <p:spPr>
          <a:xfrm>
            <a:off x="322728" y="4450200"/>
            <a:ext cx="11564471"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67" name="Retângulo 12"/>
          <p:cNvSpPr/>
          <p:nvPr/>
        </p:nvSpPr>
        <p:spPr>
          <a:xfrm>
            <a:off x="2698954" y="5035693"/>
            <a:ext cx="6122318"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68" name="Retângulo 13"/>
          <p:cNvSpPr/>
          <p:nvPr/>
        </p:nvSpPr>
        <p:spPr>
          <a:xfrm>
            <a:off x="2698954" y="5621185"/>
            <a:ext cx="6122318"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69" name="Retângulo 14"/>
          <p:cNvSpPr/>
          <p:nvPr/>
        </p:nvSpPr>
        <p:spPr>
          <a:xfrm>
            <a:off x="322728" y="6206680"/>
            <a:ext cx="11564471"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370" name="Imagem 18" descr="Imagem 18"/>
          <p:cNvPicPr>
            <a:picLocks noChangeAspect="1"/>
          </p:cNvPicPr>
          <p:nvPr/>
        </p:nvPicPr>
        <p:blipFill>
          <a:blip r:embed="rId2"/>
          <a:stretch>
            <a:fillRect/>
          </a:stretch>
        </p:blipFill>
        <p:spPr>
          <a:xfrm>
            <a:off x="9108140" y="5035693"/>
            <a:ext cx="2779060" cy="920670"/>
          </a:xfrm>
          <a:prstGeom prst="rect">
            <a:avLst/>
          </a:prstGeom>
          <a:ln w="12700">
            <a:miter lim="400000"/>
          </a:ln>
        </p:spPr>
      </p:pic>
      <p:sp>
        <p:nvSpPr>
          <p:cNvPr id="371" name="Retângulo 27"/>
          <p:cNvSpPr/>
          <p:nvPr/>
        </p:nvSpPr>
        <p:spPr>
          <a:xfrm>
            <a:off x="322728" y="3279216"/>
            <a:ext cx="11564471"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72" name="Retângulo 28"/>
          <p:cNvSpPr/>
          <p:nvPr/>
        </p:nvSpPr>
        <p:spPr>
          <a:xfrm>
            <a:off x="322728" y="2693724"/>
            <a:ext cx="11564471"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73" name="Retângulo 29"/>
          <p:cNvSpPr/>
          <p:nvPr/>
        </p:nvSpPr>
        <p:spPr>
          <a:xfrm>
            <a:off x="322728" y="2108232"/>
            <a:ext cx="11564471"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374" name="Retângulo 30"/>
          <p:cNvSpPr/>
          <p:nvPr/>
        </p:nvSpPr>
        <p:spPr>
          <a:xfrm>
            <a:off x="322728" y="1522740"/>
            <a:ext cx="11564471" cy="315899"/>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375" name="Picture 2" descr="Picture 2"/>
          <p:cNvPicPr>
            <a:picLocks noChangeAspect="1"/>
          </p:cNvPicPr>
          <p:nvPr/>
        </p:nvPicPr>
        <p:blipFill>
          <a:blip r:embed="rId3"/>
          <a:stretch>
            <a:fillRect/>
          </a:stretch>
        </p:blipFill>
        <p:spPr>
          <a:xfrm>
            <a:off x="322727" y="5505965"/>
            <a:ext cx="2124378" cy="450399"/>
          </a:xfrm>
          <a:prstGeom prst="rect">
            <a:avLst/>
          </a:prstGeom>
          <a:ln w="12700">
            <a:miter lim="400000"/>
          </a:ln>
        </p:spPr>
      </p:pic>
      <p:sp>
        <p:nvSpPr>
          <p:cNvPr id="376" name="Rectangle 1"/>
          <p:cNvSpPr txBox="1"/>
          <p:nvPr/>
        </p:nvSpPr>
        <p:spPr>
          <a:xfrm>
            <a:off x="298902" y="4971057"/>
            <a:ext cx="1285837"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lvl1pPr>
          </a:lstStyle>
          <a:p>
            <a:r>
              <a:t>redress.org</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tângulo 8"/>
          <p:cNvSpPr/>
          <p:nvPr/>
        </p:nvSpPr>
        <p:spPr>
          <a:xfrm>
            <a:off x="0" y="0"/>
            <a:ext cx="12192000" cy="2700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14" name="Retângulo 11"/>
          <p:cNvSpPr/>
          <p:nvPr/>
        </p:nvSpPr>
        <p:spPr>
          <a:xfrm>
            <a:off x="0" y="535405"/>
            <a:ext cx="68132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15" name="Retângulo 12"/>
          <p:cNvSpPr/>
          <p:nvPr/>
        </p:nvSpPr>
        <p:spPr>
          <a:xfrm>
            <a:off x="0" y="1070810"/>
            <a:ext cx="1219200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16" name="CaixaDeTexto 6"/>
          <p:cNvSpPr txBox="1"/>
          <p:nvPr/>
        </p:nvSpPr>
        <p:spPr>
          <a:xfrm>
            <a:off x="800078" y="405780"/>
            <a:ext cx="3079861"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vl1pPr>
          </a:lstStyle>
          <a:p>
            <a:r>
              <a:t>PURPOSE OF UNCAT</a:t>
            </a:r>
          </a:p>
        </p:txBody>
      </p:sp>
      <p:sp>
        <p:nvSpPr>
          <p:cNvPr id="117" name="Retângulo 13"/>
          <p:cNvSpPr/>
          <p:nvPr/>
        </p:nvSpPr>
        <p:spPr>
          <a:xfrm>
            <a:off x="4016862" y="535405"/>
            <a:ext cx="6271577"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118" name="Imagem 18" descr="Imagem 18"/>
          <p:cNvPicPr>
            <a:picLocks noChangeAspect="1"/>
          </p:cNvPicPr>
          <p:nvPr/>
        </p:nvPicPr>
        <p:blipFill>
          <a:blip r:embed="rId3"/>
          <a:stretch>
            <a:fillRect/>
          </a:stretch>
        </p:blipFill>
        <p:spPr>
          <a:xfrm>
            <a:off x="10524034" y="423363"/>
            <a:ext cx="1473200" cy="488055"/>
          </a:xfrm>
          <a:prstGeom prst="rect">
            <a:avLst/>
          </a:prstGeom>
          <a:ln w="12700">
            <a:miter lim="400000"/>
          </a:ln>
        </p:spPr>
      </p:pic>
      <p:pic>
        <p:nvPicPr>
          <p:cNvPr id="119" name="Google Shape;111;p3" descr="Google Shape;111;p3"/>
          <p:cNvPicPr>
            <a:picLocks noChangeAspect="1"/>
          </p:cNvPicPr>
          <p:nvPr/>
        </p:nvPicPr>
        <p:blipFill>
          <a:blip r:embed="rId4">
            <a:alphaModFix amt="80000"/>
          </a:blip>
          <a:srcRect l="24293" r="24116" b="10159"/>
          <a:stretch>
            <a:fillRect/>
          </a:stretch>
        </p:blipFill>
        <p:spPr>
          <a:xfrm>
            <a:off x="8035962" y="1340810"/>
            <a:ext cx="4156039" cy="5517190"/>
          </a:xfrm>
          <a:prstGeom prst="rect">
            <a:avLst/>
          </a:prstGeom>
          <a:ln w="12700">
            <a:miter lim="400000"/>
          </a:ln>
        </p:spPr>
      </p:pic>
      <p:sp>
        <p:nvSpPr>
          <p:cNvPr id="120" name="Google Shape;114;p3"/>
          <p:cNvSpPr txBox="1"/>
          <p:nvPr/>
        </p:nvSpPr>
        <p:spPr>
          <a:xfrm>
            <a:off x="1441782" y="2509349"/>
            <a:ext cx="4773444" cy="42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gn="ctr">
              <a:lnSpc>
                <a:spcPct val="90000"/>
              </a:lnSpc>
              <a:defRPr sz="2500" i="1"/>
            </a:pPr>
            <a:r>
              <a:t>make more effective the struggle against torture and other cruel, inhuman or degrading treatment or punishment throughout the world</a:t>
            </a:r>
            <a:endParaRPr sz="2800"/>
          </a:p>
          <a:p>
            <a:pPr>
              <a:lnSpc>
                <a:spcPct val="90000"/>
              </a:lnSpc>
              <a:spcBef>
                <a:spcPts val="600"/>
              </a:spcBef>
              <a:defRPr sz="2500" i="1"/>
            </a:pPr>
            <a:endParaRPr sz="2800"/>
          </a:p>
          <a:p>
            <a:pPr>
              <a:lnSpc>
                <a:spcPct val="90000"/>
              </a:lnSpc>
              <a:spcBef>
                <a:spcPts val="600"/>
              </a:spcBef>
              <a:defRPr sz="2500" i="1"/>
            </a:pPr>
            <a:endParaRPr sz="2800"/>
          </a:p>
          <a:p>
            <a:pPr algn="ctr">
              <a:defRPr sz="2500"/>
            </a:pPr>
            <a:r>
              <a:t>Underlying Principle:</a:t>
            </a:r>
            <a:endParaRPr sz="2800"/>
          </a:p>
          <a:p>
            <a:pPr algn="ctr">
              <a:defRPr sz="2500"/>
            </a:pPr>
            <a:r>
              <a:t>Absolute prohibition</a:t>
            </a:r>
            <a:endParaRPr sz="2800"/>
          </a:p>
          <a:p>
            <a:pPr algn="ctr">
              <a:defRPr sz="2500"/>
            </a:pPr>
            <a:r>
              <a:t>of torture</a:t>
            </a:r>
          </a:p>
        </p:txBody>
      </p:sp>
      <p:sp>
        <p:nvSpPr>
          <p:cNvPr id="121" name="CaixaDeTexto 1"/>
          <p:cNvSpPr txBox="1"/>
          <p:nvPr/>
        </p:nvSpPr>
        <p:spPr>
          <a:xfrm>
            <a:off x="1093793" y="2008541"/>
            <a:ext cx="523241" cy="1272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600">
                <a:solidFill>
                  <a:srgbClr val="F9DE35"/>
                </a:solidFill>
                <a:latin typeface="Arial Black"/>
                <a:ea typeface="Arial Black"/>
                <a:cs typeface="Arial Black"/>
                <a:sym typeface="Arial Black"/>
              </a:defRPr>
            </a:lvl1pPr>
          </a:lstStyle>
          <a:p>
            <a:r>
              <a:t>“</a:t>
            </a:r>
          </a:p>
        </p:txBody>
      </p:sp>
      <p:sp>
        <p:nvSpPr>
          <p:cNvPr id="122" name="CaixaDeTexto 25"/>
          <p:cNvSpPr txBox="1"/>
          <p:nvPr/>
        </p:nvSpPr>
        <p:spPr>
          <a:xfrm rot="10800000">
            <a:off x="6116173" y="3019955"/>
            <a:ext cx="523241" cy="1272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600">
                <a:solidFill>
                  <a:srgbClr val="F9DE35"/>
                </a:solidFill>
                <a:latin typeface="Arial Black"/>
                <a:ea typeface="Arial Black"/>
                <a:cs typeface="Arial Black"/>
                <a:sym typeface="Arial Black"/>
              </a:defRPr>
            </a:lvl1pPr>
          </a:lstStyle>
          <a:p>
            <a:r>
              <a: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Google Shape;144;p6" descr="Google Shape;144;p6"/>
          <p:cNvPicPr>
            <a:picLocks noChangeAspect="1"/>
          </p:cNvPicPr>
          <p:nvPr/>
        </p:nvPicPr>
        <p:blipFill>
          <a:blip r:embed="rId3"/>
          <a:srcRect l="9964" t="24519" r="61817"/>
          <a:stretch>
            <a:fillRect/>
          </a:stretch>
        </p:blipFill>
        <p:spPr>
          <a:xfrm>
            <a:off x="8035962" y="1176821"/>
            <a:ext cx="4156039" cy="5710167"/>
          </a:xfrm>
          <a:prstGeom prst="rect">
            <a:avLst/>
          </a:prstGeom>
          <a:ln w="12700">
            <a:miter lim="400000"/>
          </a:ln>
        </p:spPr>
      </p:pic>
      <p:sp>
        <p:nvSpPr>
          <p:cNvPr id="127" name="Retângulo 8"/>
          <p:cNvSpPr/>
          <p:nvPr/>
        </p:nvSpPr>
        <p:spPr>
          <a:xfrm>
            <a:off x="0" y="0"/>
            <a:ext cx="12192000" cy="2700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28" name="Retângulo 11"/>
          <p:cNvSpPr/>
          <p:nvPr/>
        </p:nvSpPr>
        <p:spPr>
          <a:xfrm>
            <a:off x="0" y="535405"/>
            <a:ext cx="68132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29" name="Retângulo 12"/>
          <p:cNvSpPr/>
          <p:nvPr/>
        </p:nvSpPr>
        <p:spPr>
          <a:xfrm>
            <a:off x="0" y="1070810"/>
            <a:ext cx="1219200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30" name="CaixaDeTexto 6"/>
          <p:cNvSpPr txBox="1"/>
          <p:nvPr/>
        </p:nvSpPr>
        <p:spPr>
          <a:xfrm>
            <a:off x="800078" y="405780"/>
            <a:ext cx="1834392"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vl1pPr>
          </a:lstStyle>
          <a:p>
            <a:r>
              <a:t>DEFINITION</a:t>
            </a:r>
          </a:p>
        </p:txBody>
      </p:sp>
      <p:sp>
        <p:nvSpPr>
          <p:cNvPr id="131" name="Retângulo 13"/>
          <p:cNvSpPr/>
          <p:nvPr/>
        </p:nvSpPr>
        <p:spPr>
          <a:xfrm>
            <a:off x="2760941" y="535405"/>
            <a:ext cx="7527498"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132" name="Imagem 18" descr="Imagem 18"/>
          <p:cNvPicPr>
            <a:picLocks noChangeAspect="1"/>
          </p:cNvPicPr>
          <p:nvPr/>
        </p:nvPicPr>
        <p:blipFill>
          <a:blip r:embed="rId4"/>
          <a:stretch>
            <a:fillRect/>
          </a:stretch>
        </p:blipFill>
        <p:spPr>
          <a:xfrm>
            <a:off x="10524034" y="423363"/>
            <a:ext cx="1473200" cy="488055"/>
          </a:xfrm>
          <a:prstGeom prst="rect">
            <a:avLst/>
          </a:prstGeom>
          <a:ln w="12700">
            <a:miter lim="400000"/>
          </a:ln>
        </p:spPr>
      </p:pic>
      <p:sp>
        <p:nvSpPr>
          <p:cNvPr id="133" name="Google Shape;114;p3"/>
          <p:cNvSpPr txBox="1"/>
          <p:nvPr/>
        </p:nvSpPr>
        <p:spPr>
          <a:xfrm>
            <a:off x="1383711" y="2141620"/>
            <a:ext cx="4950305" cy="3660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gn="ctr" defTabSz="813816">
              <a:lnSpc>
                <a:spcPct val="96000"/>
              </a:lnSpc>
              <a:defRPr sz="1779" i="1"/>
            </a:pPr>
            <a:r>
              <a:t>any act by which </a:t>
            </a:r>
            <a:r>
              <a:rPr b="1"/>
              <a:t>severe pain or suffering</a:t>
            </a:r>
            <a:r>
              <a:t>, whether physical or mental, is </a:t>
            </a:r>
            <a:r>
              <a:rPr b="1"/>
              <a:t>intentionally</a:t>
            </a:r>
            <a:r>
              <a:t> inflicted on a person for such </a:t>
            </a:r>
            <a:r>
              <a:rPr b="1"/>
              <a:t>purposes</a:t>
            </a:r>
            <a:r>
              <a:t> as obtaining from him or a third person information or a confession, punishing him for an act he or a third person has committed or is suspected of having committed, or intimidating or coercing him or a third person, or for any reason based on discrimination of any kind, when such pain or suffering is inflicted </a:t>
            </a:r>
            <a:r>
              <a:rPr b="1"/>
              <a:t>by</a:t>
            </a:r>
            <a:r>
              <a:t> </a:t>
            </a:r>
            <a:r>
              <a:rPr b="1"/>
              <a:t>or at the instigation </a:t>
            </a:r>
            <a:r>
              <a:t>of or with the </a:t>
            </a:r>
            <a:r>
              <a:rPr b="1"/>
              <a:t>consent or acquiescence </a:t>
            </a:r>
            <a:r>
              <a:t>of a </a:t>
            </a:r>
            <a:r>
              <a:rPr b="1"/>
              <a:t>public official or other person acting in an official capacity. </a:t>
            </a:r>
            <a:r>
              <a:t>It does not include pain or suffering arising only from, inherent in or incidental to lawful sanctions.</a:t>
            </a:r>
          </a:p>
        </p:txBody>
      </p:sp>
      <p:sp>
        <p:nvSpPr>
          <p:cNvPr id="134" name="CaixaDeTexto 1"/>
          <p:cNvSpPr txBox="1"/>
          <p:nvPr/>
        </p:nvSpPr>
        <p:spPr>
          <a:xfrm>
            <a:off x="961419" y="1606215"/>
            <a:ext cx="523241" cy="1272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600">
                <a:solidFill>
                  <a:srgbClr val="F9DE35"/>
                </a:solidFill>
                <a:latin typeface="Arial Black"/>
                <a:ea typeface="Arial Black"/>
                <a:cs typeface="Arial Black"/>
                <a:sym typeface="Arial Black"/>
              </a:defRPr>
            </a:lvl1pPr>
          </a:lstStyle>
          <a:p>
            <a:r>
              <a:t>“</a:t>
            </a:r>
          </a:p>
        </p:txBody>
      </p:sp>
      <p:sp>
        <p:nvSpPr>
          <p:cNvPr id="135" name="CaixaDeTexto 25"/>
          <p:cNvSpPr txBox="1"/>
          <p:nvPr/>
        </p:nvSpPr>
        <p:spPr>
          <a:xfrm rot="10800000">
            <a:off x="5958398" y="4599526"/>
            <a:ext cx="523241" cy="1272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600">
                <a:solidFill>
                  <a:srgbClr val="F9DE35"/>
                </a:solidFill>
                <a:latin typeface="Arial Black"/>
                <a:ea typeface="Arial Black"/>
                <a:cs typeface="Arial Black"/>
                <a:sym typeface="Arial Black"/>
              </a:defRPr>
            </a:lvl1pPr>
          </a:lstStyle>
          <a:p>
            <a:r>
              <a: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hlinkClick r:id="" action="ppaction://media"/>
            <a:extLst>
              <a:ext uri="{FF2B5EF4-FFF2-40B4-BE49-F238E27FC236}">
                <a16:creationId xmlns:a16="http://schemas.microsoft.com/office/drawing/2014/main" id="{25BF34DC-4F1E-44F8-B9E2-57193D323412}"/>
              </a:ext>
            </a:extLst>
          </p:cNvPr>
          <p:cNvPicPr>
            <a:picLocks noRot="1" noChangeAspect="1"/>
          </p:cNvPicPr>
          <p:nvPr>
            <a:videoFile r:link="rId1"/>
          </p:nvPr>
        </p:nvPicPr>
        <p:blipFill>
          <a:blip r:embed="rId4"/>
          <a:stretch>
            <a:fillRect/>
          </a:stretch>
        </p:blipFill>
        <p:spPr>
          <a:xfrm>
            <a:off x="-12915" y="-7263"/>
            <a:ext cx="12211371" cy="6898357"/>
          </a:xfrm>
          <a:prstGeom prst="rect">
            <a:avLst/>
          </a:prstGeom>
        </p:spPr>
      </p:pic>
    </p:spTree>
    <p:extLst>
      <p:ext uri="{BB962C8B-B14F-4D97-AF65-F5344CB8AC3E}">
        <p14:creationId xmlns:p14="http://schemas.microsoft.com/office/powerpoint/2010/main" val="78123707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Detention_Credit-Jim-Goldberg-Magnum-Photos-768x634.jpg" descr="Detention_Credit-Jim-Goldberg-Magnum-Photos-768x634.jpg"/>
          <p:cNvPicPr>
            <a:picLocks noChangeAspect="1"/>
          </p:cNvPicPr>
          <p:nvPr/>
        </p:nvPicPr>
        <p:blipFill>
          <a:blip r:embed="rId3"/>
          <a:stretch>
            <a:fillRect/>
          </a:stretch>
        </p:blipFill>
        <p:spPr>
          <a:xfrm>
            <a:off x="-64398" y="1340713"/>
            <a:ext cx="12320796" cy="5517015"/>
          </a:xfrm>
          <a:prstGeom prst="rect">
            <a:avLst/>
          </a:prstGeom>
          <a:ln w="12700">
            <a:miter lim="400000"/>
          </a:ln>
        </p:spPr>
      </p:pic>
      <p:sp>
        <p:nvSpPr>
          <p:cNvPr id="140" name="Retângulo 34"/>
          <p:cNvSpPr/>
          <p:nvPr/>
        </p:nvSpPr>
        <p:spPr>
          <a:xfrm>
            <a:off x="3377901" y="2141621"/>
            <a:ext cx="5443371" cy="803566"/>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141" name="Retângulo 8"/>
          <p:cNvSpPr/>
          <p:nvPr/>
        </p:nvSpPr>
        <p:spPr>
          <a:xfrm>
            <a:off x="0" y="0"/>
            <a:ext cx="12192000" cy="2700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42" name="Retângulo 11"/>
          <p:cNvSpPr/>
          <p:nvPr/>
        </p:nvSpPr>
        <p:spPr>
          <a:xfrm>
            <a:off x="0" y="535405"/>
            <a:ext cx="68132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43" name="Retângulo 12"/>
          <p:cNvSpPr/>
          <p:nvPr/>
        </p:nvSpPr>
        <p:spPr>
          <a:xfrm>
            <a:off x="0" y="1070810"/>
            <a:ext cx="1219200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44" name="CaixaDeTexto 6"/>
          <p:cNvSpPr txBox="1"/>
          <p:nvPr/>
        </p:nvSpPr>
        <p:spPr>
          <a:xfrm>
            <a:off x="800078" y="405780"/>
            <a:ext cx="1662322"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vl1pPr>
          </a:lstStyle>
          <a:p>
            <a:r>
              <a:t>ELEMENTS</a:t>
            </a:r>
          </a:p>
        </p:txBody>
      </p:sp>
      <p:sp>
        <p:nvSpPr>
          <p:cNvPr id="145" name="Retângulo 13"/>
          <p:cNvSpPr/>
          <p:nvPr/>
        </p:nvSpPr>
        <p:spPr>
          <a:xfrm>
            <a:off x="2586085" y="535405"/>
            <a:ext cx="7702355"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146" name="Imagem 18" descr="Imagem 18"/>
          <p:cNvPicPr>
            <a:picLocks noChangeAspect="1"/>
          </p:cNvPicPr>
          <p:nvPr/>
        </p:nvPicPr>
        <p:blipFill>
          <a:blip r:embed="rId4"/>
          <a:stretch>
            <a:fillRect/>
          </a:stretch>
        </p:blipFill>
        <p:spPr>
          <a:xfrm>
            <a:off x="10524034" y="423363"/>
            <a:ext cx="1473200" cy="488055"/>
          </a:xfrm>
          <a:prstGeom prst="rect">
            <a:avLst/>
          </a:prstGeom>
          <a:ln w="12700">
            <a:miter lim="400000"/>
          </a:ln>
        </p:spPr>
      </p:pic>
      <p:sp>
        <p:nvSpPr>
          <p:cNvPr id="147" name="Retângulo 21"/>
          <p:cNvSpPr/>
          <p:nvPr/>
        </p:nvSpPr>
        <p:spPr>
          <a:xfrm>
            <a:off x="3505200" y="2009000"/>
            <a:ext cx="5181600" cy="803566"/>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48" name="Retângulo 31"/>
          <p:cNvSpPr txBox="1"/>
          <p:nvPr/>
        </p:nvSpPr>
        <p:spPr>
          <a:xfrm>
            <a:off x="3900557" y="2210728"/>
            <a:ext cx="4390887"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Conduct inflicting severe pain or suffering</a:t>
            </a:r>
          </a:p>
        </p:txBody>
      </p:sp>
      <p:sp>
        <p:nvSpPr>
          <p:cNvPr id="149" name="Retângulo 35"/>
          <p:cNvSpPr/>
          <p:nvPr/>
        </p:nvSpPr>
        <p:spPr>
          <a:xfrm>
            <a:off x="3377901" y="3206627"/>
            <a:ext cx="5443371" cy="803565"/>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150" name="Retângulo 36"/>
          <p:cNvSpPr/>
          <p:nvPr/>
        </p:nvSpPr>
        <p:spPr>
          <a:xfrm>
            <a:off x="3505200" y="3074006"/>
            <a:ext cx="5181600" cy="803565"/>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51" name="Retângulo 37"/>
          <p:cNvSpPr txBox="1"/>
          <p:nvPr/>
        </p:nvSpPr>
        <p:spPr>
          <a:xfrm>
            <a:off x="5733933" y="3275734"/>
            <a:ext cx="724134"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Intent</a:t>
            </a:r>
          </a:p>
        </p:txBody>
      </p:sp>
      <p:sp>
        <p:nvSpPr>
          <p:cNvPr id="152" name="Retângulo 38"/>
          <p:cNvSpPr/>
          <p:nvPr/>
        </p:nvSpPr>
        <p:spPr>
          <a:xfrm>
            <a:off x="3377901" y="4282392"/>
            <a:ext cx="5443371" cy="803565"/>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153" name="Retângulo 39"/>
          <p:cNvSpPr/>
          <p:nvPr/>
        </p:nvSpPr>
        <p:spPr>
          <a:xfrm>
            <a:off x="3505200" y="4149771"/>
            <a:ext cx="5181600" cy="803565"/>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54" name="Retângulo 40"/>
          <p:cNvSpPr txBox="1"/>
          <p:nvPr/>
        </p:nvSpPr>
        <p:spPr>
          <a:xfrm>
            <a:off x="5198214" y="4351499"/>
            <a:ext cx="1795573"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Specific purpose</a:t>
            </a:r>
          </a:p>
        </p:txBody>
      </p:sp>
      <p:sp>
        <p:nvSpPr>
          <p:cNvPr id="155" name="Retângulo 41"/>
          <p:cNvSpPr/>
          <p:nvPr/>
        </p:nvSpPr>
        <p:spPr>
          <a:xfrm>
            <a:off x="3377901" y="5358157"/>
            <a:ext cx="5443371" cy="803565"/>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156" name="Retângulo 42"/>
          <p:cNvSpPr/>
          <p:nvPr/>
        </p:nvSpPr>
        <p:spPr>
          <a:xfrm>
            <a:off x="3505200" y="5225536"/>
            <a:ext cx="5181600" cy="803565"/>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57" name="Retângulo 43"/>
          <p:cNvSpPr txBox="1"/>
          <p:nvPr/>
        </p:nvSpPr>
        <p:spPr>
          <a:xfrm>
            <a:off x="4464181" y="5427264"/>
            <a:ext cx="3263638"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Involvement of a public official</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Imagem 4" descr="Imagem 4"/>
          <p:cNvPicPr>
            <a:picLocks noChangeAspect="1"/>
          </p:cNvPicPr>
          <p:nvPr/>
        </p:nvPicPr>
        <p:blipFill>
          <a:blip r:embed="rId3"/>
          <a:srcRect t="46232" b="7278"/>
          <a:stretch>
            <a:fillRect/>
          </a:stretch>
        </p:blipFill>
        <p:spPr>
          <a:xfrm>
            <a:off x="-2" y="1190076"/>
            <a:ext cx="12192001" cy="5667925"/>
          </a:xfrm>
          <a:prstGeom prst="rect">
            <a:avLst/>
          </a:prstGeom>
          <a:ln w="12700">
            <a:miter lim="400000"/>
          </a:ln>
        </p:spPr>
      </p:pic>
      <p:sp>
        <p:nvSpPr>
          <p:cNvPr id="162" name="Retângulo 8"/>
          <p:cNvSpPr/>
          <p:nvPr/>
        </p:nvSpPr>
        <p:spPr>
          <a:xfrm>
            <a:off x="0" y="0"/>
            <a:ext cx="12192000" cy="2700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63" name="Retângulo 11"/>
          <p:cNvSpPr/>
          <p:nvPr/>
        </p:nvSpPr>
        <p:spPr>
          <a:xfrm>
            <a:off x="0" y="535405"/>
            <a:ext cx="68132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64" name="Retângulo 12"/>
          <p:cNvSpPr/>
          <p:nvPr/>
        </p:nvSpPr>
        <p:spPr>
          <a:xfrm>
            <a:off x="0" y="1070810"/>
            <a:ext cx="1219200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65" name="CaixaDeTexto 6"/>
          <p:cNvSpPr txBox="1"/>
          <p:nvPr/>
        </p:nvSpPr>
        <p:spPr>
          <a:xfrm>
            <a:off x="800079" y="405780"/>
            <a:ext cx="3323467"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vl1pPr>
          </a:lstStyle>
          <a:p>
            <a:r>
              <a:t>ELEMENTS: CONDUCT</a:t>
            </a:r>
          </a:p>
        </p:txBody>
      </p:sp>
      <p:grpSp>
        <p:nvGrpSpPr>
          <p:cNvPr id="178" name="Agrupar 5"/>
          <p:cNvGrpSpPr/>
          <p:nvPr/>
        </p:nvGrpSpPr>
        <p:grpSpPr>
          <a:xfrm>
            <a:off x="3145583" y="3089748"/>
            <a:ext cx="5900832" cy="2915113"/>
            <a:chOff x="0" y="0"/>
            <a:chExt cx="5900831" cy="2915112"/>
          </a:xfrm>
        </p:grpSpPr>
        <p:sp>
          <p:nvSpPr>
            <p:cNvPr id="166" name="Retângulo 9"/>
            <p:cNvSpPr/>
            <p:nvPr/>
          </p:nvSpPr>
          <p:spPr>
            <a:xfrm>
              <a:off x="-1" y="-1"/>
              <a:ext cx="2244446" cy="936001"/>
            </a:xfrm>
            <a:prstGeom prst="rect">
              <a:avLst/>
            </a:prstGeom>
            <a:solidFill>
              <a:srgbClr val="EC866D"/>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7" name="Retângulo 10"/>
            <p:cNvSpPr txBox="1"/>
            <p:nvPr/>
          </p:nvSpPr>
          <p:spPr>
            <a:xfrm>
              <a:off x="113694" y="237167"/>
              <a:ext cx="2019707" cy="3924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ctr">
                <a:defRPr sz="2400">
                  <a:solidFill>
                    <a:srgbClr val="FFFFFF"/>
                  </a:solidFill>
                </a:defRPr>
              </a:lvl1pPr>
            </a:lstStyle>
            <a:p>
              <a:r>
                <a:t>Act or omission</a:t>
              </a:r>
            </a:p>
          </p:txBody>
        </p:sp>
        <p:sp>
          <p:nvSpPr>
            <p:cNvPr id="168" name="Retângulo 14"/>
            <p:cNvSpPr/>
            <p:nvPr/>
          </p:nvSpPr>
          <p:spPr>
            <a:xfrm>
              <a:off x="2292262" y="-1"/>
              <a:ext cx="3608569" cy="936001"/>
            </a:xfrm>
            <a:prstGeom prst="rect">
              <a:avLst/>
            </a:prstGeom>
            <a:solidFill>
              <a:srgbClr val="F9DE3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9" name="Retângulo 1"/>
            <p:cNvSpPr txBox="1"/>
            <p:nvPr/>
          </p:nvSpPr>
          <p:spPr>
            <a:xfrm>
              <a:off x="2405831" y="155886"/>
              <a:ext cx="3041506" cy="6251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185737" indent="-185737">
                <a:buSzPct val="100000"/>
                <a:buFont typeface="Arial"/>
                <a:buChar char="•"/>
              </a:pPr>
              <a:r>
                <a:t>IAComHR, SL v. Venezuela</a:t>
              </a:r>
            </a:p>
            <a:p>
              <a:pPr marL="185737" indent="-185737">
                <a:buSzPct val="100000"/>
                <a:buFont typeface="Arial"/>
                <a:buChar char="•"/>
              </a:pPr>
              <a:r>
                <a:t>Prisoner denied medicine</a:t>
              </a:r>
            </a:p>
          </p:txBody>
        </p:sp>
        <p:sp>
          <p:nvSpPr>
            <p:cNvPr id="170" name="Retângulo 16"/>
            <p:cNvSpPr/>
            <p:nvPr/>
          </p:nvSpPr>
          <p:spPr>
            <a:xfrm>
              <a:off x="-1" y="989555"/>
              <a:ext cx="2244446" cy="936001"/>
            </a:xfrm>
            <a:prstGeom prst="rect">
              <a:avLst/>
            </a:prstGeom>
            <a:solidFill>
              <a:srgbClr val="EC866D"/>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1" name="Retângulo 17"/>
            <p:cNvSpPr txBox="1"/>
            <p:nvPr/>
          </p:nvSpPr>
          <p:spPr>
            <a:xfrm>
              <a:off x="275692" y="1043840"/>
              <a:ext cx="1695709" cy="7607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lgn="ctr">
                <a:defRPr sz="2400">
                  <a:solidFill>
                    <a:srgbClr val="FFFFFF"/>
                  </a:solidFill>
                </a:defRPr>
              </a:pPr>
              <a:r>
                <a:t>Physical or</a:t>
              </a:r>
            </a:p>
            <a:p>
              <a:pPr algn="ctr">
                <a:defRPr sz="2400">
                  <a:solidFill>
                    <a:srgbClr val="FFFFFF"/>
                  </a:solidFill>
                </a:defRPr>
              </a:pPr>
              <a:r>
                <a:t>mental harm</a:t>
              </a:r>
            </a:p>
          </p:txBody>
        </p:sp>
        <p:sp>
          <p:nvSpPr>
            <p:cNvPr id="172" name="Retângulo 18"/>
            <p:cNvSpPr/>
            <p:nvPr/>
          </p:nvSpPr>
          <p:spPr>
            <a:xfrm>
              <a:off x="2292262" y="989555"/>
              <a:ext cx="3608569" cy="936001"/>
            </a:xfrm>
            <a:prstGeom prst="rect">
              <a:avLst/>
            </a:prstGeom>
            <a:solidFill>
              <a:srgbClr val="F9DE3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3" name="Retângulo 19"/>
            <p:cNvSpPr txBox="1"/>
            <p:nvPr/>
          </p:nvSpPr>
          <p:spPr>
            <a:xfrm>
              <a:off x="2405831" y="1135862"/>
              <a:ext cx="3362781" cy="6251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185737" indent="-185737">
                <a:buSzPct val="100000"/>
                <a:buFont typeface="Arial"/>
                <a:buChar char="•"/>
              </a:pPr>
              <a:r>
                <a:t>CAT, Colmenarez v. Venezuela</a:t>
              </a:r>
            </a:p>
            <a:p>
              <a:pPr marL="185737" indent="-185737">
                <a:buSzPct val="100000"/>
                <a:buFont typeface="Arial"/>
                <a:buChar char="•"/>
              </a:pPr>
              <a:r>
                <a:t>Enforced disappearances</a:t>
              </a:r>
            </a:p>
          </p:txBody>
        </p:sp>
        <p:sp>
          <p:nvSpPr>
            <p:cNvPr id="174" name="Retângulo 22"/>
            <p:cNvSpPr/>
            <p:nvPr/>
          </p:nvSpPr>
          <p:spPr>
            <a:xfrm>
              <a:off x="-1" y="1979111"/>
              <a:ext cx="2244446" cy="936002"/>
            </a:xfrm>
            <a:prstGeom prst="rect">
              <a:avLst/>
            </a:prstGeom>
            <a:solidFill>
              <a:srgbClr val="EC866D"/>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5" name="Retângulo 23"/>
            <p:cNvSpPr txBox="1"/>
            <p:nvPr/>
          </p:nvSpPr>
          <p:spPr>
            <a:xfrm>
              <a:off x="174341" y="2222032"/>
              <a:ext cx="1898413" cy="3924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ctr">
                <a:defRPr sz="2400">
                  <a:solidFill>
                    <a:srgbClr val="FFFFFF"/>
                  </a:solidFill>
                </a:defRPr>
              </a:lvl1pPr>
            </a:lstStyle>
            <a:p>
              <a:r>
                <a:t>Powerlessness</a:t>
              </a:r>
            </a:p>
          </p:txBody>
        </p:sp>
        <p:sp>
          <p:nvSpPr>
            <p:cNvPr id="176" name="Retângulo 24"/>
            <p:cNvSpPr/>
            <p:nvPr/>
          </p:nvSpPr>
          <p:spPr>
            <a:xfrm>
              <a:off x="2292262" y="1979111"/>
              <a:ext cx="3608569" cy="936002"/>
            </a:xfrm>
            <a:prstGeom prst="rect">
              <a:avLst/>
            </a:prstGeom>
            <a:solidFill>
              <a:srgbClr val="F9DE3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7" name="Retângulo 25"/>
            <p:cNvSpPr txBox="1"/>
            <p:nvPr/>
          </p:nvSpPr>
          <p:spPr>
            <a:xfrm>
              <a:off x="2405831" y="2135001"/>
              <a:ext cx="1830543" cy="6251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185737" indent="-185737">
                <a:buSzPct val="100000"/>
                <a:buFont typeface="Arial"/>
                <a:buChar char="•"/>
              </a:pPr>
              <a:r>
                <a:t>Dependency</a:t>
              </a:r>
            </a:p>
            <a:p>
              <a:pPr marL="185737" indent="-185737">
                <a:buSzPct val="100000"/>
                <a:buFont typeface="Arial"/>
                <a:buChar char="•"/>
              </a:pPr>
              <a:r>
                <a:t>Custody</a:t>
              </a:r>
            </a:p>
          </p:txBody>
        </p:sp>
      </p:grpSp>
      <p:sp>
        <p:nvSpPr>
          <p:cNvPr id="179" name="Retângulo 13"/>
          <p:cNvSpPr/>
          <p:nvPr/>
        </p:nvSpPr>
        <p:spPr>
          <a:xfrm>
            <a:off x="4265134" y="535405"/>
            <a:ext cx="6023306"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180" name="Imagem 18" descr="Imagem 18"/>
          <p:cNvPicPr>
            <a:picLocks noChangeAspect="1"/>
          </p:cNvPicPr>
          <p:nvPr/>
        </p:nvPicPr>
        <p:blipFill>
          <a:blip r:embed="rId4"/>
          <a:stretch>
            <a:fillRect/>
          </a:stretch>
        </p:blipFill>
        <p:spPr>
          <a:xfrm>
            <a:off x="10524034" y="423363"/>
            <a:ext cx="1473200" cy="48805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Imagem 4" descr="Imagem 4"/>
          <p:cNvPicPr>
            <a:picLocks noChangeAspect="1"/>
          </p:cNvPicPr>
          <p:nvPr/>
        </p:nvPicPr>
        <p:blipFill>
          <a:blip r:embed="rId3"/>
          <a:srcRect t="30023" b="80"/>
          <a:stretch>
            <a:fillRect/>
          </a:stretch>
        </p:blipFill>
        <p:spPr>
          <a:xfrm>
            <a:off x="-2" y="1176822"/>
            <a:ext cx="12192001" cy="5681179"/>
          </a:xfrm>
          <a:prstGeom prst="rect">
            <a:avLst/>
          </a:prstGeom>
          <a:ln w="12700">
            <a:miter lim="400000"/>
          </a:ln>
        </p:spPr>
      </p:pic>
      <p:sp>
        <p:nvSpPr>
          <p:cNvPr id="185" name="Retângulo 8"/>
          <p:cNvSpPr/>
          <p:nvPr/>
        </p:nvSpPr>
        <p:spPr>
          <a:xfrm>
            <a:off x="0" y="0"/>
            <a:ext cx="12192000" cy="2700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86" name="Retângulo 11"/>
          <p:cNvSpPr/>
          <p:nvPr/>
        </p:nvSpPr>
        <p:spPr>
          <a:xfrm>
            <a:off x="0" y="535405"/>
            <a:ext cx="68132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87" name="Retângulo 12"/>
          <p:cNvSpPr/>
          <p:nvPr/>
        </p:nvSpPr>
        <p:spPr>
          <a:xfrm>
            <a:off x="0" y="1070810"/>
            <a:ext cx="1219200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188" name="CaixaDeTexto 6"/>
          <p:cNvSpPr txBox="1"/>
          <p:nvPr/>
        </p:nvSpPr>
        <p:spPr>
          <a:xfrm>
            <a:off x="800078" y="405780"/>
            <a:ext cx="5157204"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vl1pPr>
          </a:lstStyle>
          <a:p>
            <a:r>
              <a:t>ELEMENTS: INTENT AND PURPOSE</a:t>
            </a:r>
          </a:p>
        </p:txBody>
      </p:sp>
      <p:grpSp>
        <p:nvGrpSpPr>
          <p:cNvPr id="195" name="Agrupar 3"/>
          <p:cNvGrpSpPr/>
          <p:nvPr/>
        </p:nvGrpSpPr>
        <p:grpSpPr>
          <a:xfrm>
            <a:off x="1396984" y="2678250"/>
            <a:ext cx="5182491" cy="2872026"/>
            <a:chOff x="0" y="0"/>
            <a:chExt cx="5182490" cy="2872025"/>
          </a:xfrm>
        </p:grpSpPr>
        <p:sp>
          <p:nvSpPr>
            <p:cNvPr id="189" name="Retângulo 9"/>
            <p:cNvSpPr/>
            <p:nvPr/>
          </p:nvSpPr>
          <p:spPr>
            <a:xfrm>
              <a:off x="1" y="-1"/>
              <a:ext cx="5182490" cy="936002"/>
            </a:xfrm>
            <a:prstGeom prst="rect">
              <a:avLst/>
            </a:prstGeom>
            <a:solidFill>
              <a:srgbClr val="EC866D"/>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0" name="Retângulo 10"/>
            <p:cNvSpPr txBox="1"/>
            <p:nvPr/>
          </p:nvSpPr>
          <p:spPr>
            <a:xfrm>
              <a:off x="1124266" y="241969"/>
              <a:ext cx="2933959" cy="3924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ctr">
                <a:defRPr sz="2400">
                  <a:solidFill>
                    <a:srgbClr val="FFFFFF"/>
                  </a:solidFill>
                </a:defRPr>
              </a:lvl1pPr>
            </a:lstStyle>
            <a:p>
              <a:r>
                <a:t>Intention to inflict pain</a:t>
              </a:r>
            </a:p>
          </p:txBody>
        </p:sp>
        <p:sp>
          <p:nvSpPr>
            <p:cNvPr id="191" name="Retângulo 16"/>
            <p:cNvSpPr/>
            <p:nvPr/>
          </p:nvSpPr>
          <p:spPr>
            <a:xfrm>
              <a:off x="0" y="983205"/>
              <a:ext cx="2244445" cy="1888820"/>
            </a:xfrm>
            <a:prstGeom prst="rect">
              <a:avLst/>
            </a:prstGeom>
            <a:solidFill>
              <a:srgbClr val="EC866D"/>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2" name="Retângulo 17"/>
            <p:cNvSpPr txBox="1"/>
            <p:nvPr/>
          </p:nvSpPr>
          <p:spPr>
            <a:xfrm>
              <a:off x="563675" y="1680797"/>
              <a:ext cx="1119744" cy="3924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ctr">
                <a:defRPr sz="2400">
                  <a:solidFill>
                    <a:srgbClr val="FFFFFF"/>
                  </a:solidFill>
                </a:defRPr>
              </a:lvl1pPr>
            </a:lstStyle>
            <a:p>
              <a:r>
                <a:t>Purpose</a:t>
              </a:r>
            </a:p>
          </p:txBody>
        </p:sp>
        <p:sp>
          <p:nvSpPr>
            <p:cNvPr id="193" name="Retângulo 18"/>
            <p:cNvSpPr/>
            <p:nvPr/>
          </p:nvSpPr>
          <p:spPr>
            <a:xfrm>
              <a:off x="2292262" y="983206"/>
              <a:ext cx="2890229" cy="1888820"/>
            </a:xfrm>
            <a:prstGeom prst="rect">
              <a:avLst/>
            </a:prstGeom>
            <a:solidFill>
              <a:srgbClr val="F9DE3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4" name="Retângulo 19"/>
            <p:cNvSpPr txBox="1"/>
            <p:nvPr/>
          </p:nvSpPr>
          <p:spPr>
            <a:xfrm>
              <a:off x="2405832" y="1029153"/>
              <a:ext cx="2337043" cy="17935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185737" indent="-185737">
                <a:buSzPct val="100000"/>
                <a:buFont typeface="Arial"/>
                <a:buChar char="•"/>
              </a:pPr>
              <a:r>
                <a:t>Force a confession</a:t>
              </a:r>
            </a:p>
            <a:p>
              <a:pPr marL="185737" indent="-185737">
                <a:buSzPct val="100000"/>
                <a:buFont typeface="Arial"/>
                <a:buChar char="•"/>
              </a:pPr>
              <a:r>
                <a:t>Discriminate</a:t>
              </a:r>
            </a:p>
            <a:p>
              <a:pPr marL="185737" indent="-185737">
                <a:buSzPct val="100000"/>
                <a:buFont typeface="Arial"/>
                <a:buChar char="•"/>
              </a:pPr>
              <a:r>
                <a:t>Punish</a:t>
              </a:r>
            </a:p>
            <a:p>
              <a:pPr marL="185737" indent="-185737">
                <a:buSzPct val="100000"/>
                <a:buFont typeface="Arial"/>
                <a:buChar char="•"/>
              </a:pPr>
              <a:r>
                <a:t>Humiliate</a:t>
              </a:r>
            </a:p>
            <a:p>
              <a:pPr marL="185737" indent="-185737">
                <a:buSzPct val="100000"/>
                <a:buFont typeface="Arial"/>
                <a:buChar char="•"/>
              </a:pPr>
              <a:r>
                <a:t>Coerce</a:t>
              </a:r>
            </a:p>
            <a:p>
              <a:pPr marL="185737" indent="-185737">
                <a:buSzPct val="100000"/>
                <a:buFont typeface="Arial"/>
                <a:buChar char="•"/>
              </a:pPr>
              <a:r>
                <a:t>Etc</a:t>
              </a:r>
            </a:p>
          </p:txBody>
        </p:sp>
      </p:grpSp>
      <p:sp>
        <p:nvSpPr>
          <p:cNvPr id="196" name="Retângulo 13"/>
          <p:cNvSpPr/>
          <p:nvPr/>
        </p:nvSpPr>
        <p:spPr>
          <a:xfrm>
            <a:off x="6044460" y="535405"/>
            <a:ext cx="4243978"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197" name="Imagem 18" descr="Imagem 18"/>
          <p:cNvPicPr>
            <a:picLocks noChangeAspect="1"/>
          </p:cNvPicPr>
          <p:nvPr/>
        </p:nvPicPr>
        <p:blipFill>
          <a:blip r:embed="rId4"/>
          <a:stretch>
            <a:fillRect/>
          </a:stretch>
        </p:blipFill>
        <p:spPr>
          <a:xfrm>
            <a:off x="10524034" y="423363"/>
            <a:ext cx="1473200" cy="488055"/>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Imagem 19" descr="Imagem 19"/>
          <p:cNvPicPr>
            <a:picLocks noChangeAspect="1"/>
          </p:cNvPicPr>
          <p:nvPr/>
        </p:nvPicPr>
        <p:blipFill>
          <a:blip r:embed="rId3"/>
          <a:srcRect t="29570" b="18879"/>
          <a:stretch>
            <a:fillRect/>
          </a:stretch>
        </p:blipFill>
        <p:spPr>
          <a:xfrm>
            <a:off x="-2" y="1176822"/>
            <a:ext cx="12192001" cy="5681179"/>
          </a:xfrm>
          <a:prstGeom prst="rect">
            <a:avLst/>
          </a:prstGeom>
          <a:ln w="12700">
            <a:miter lim="400000"/>
          </a:ln>
        </p:spPr>
      </p:pic>
      <p:sp>
        <p:nvSpPr>
          <p:cNvPr id="202" name="Retângulo 8"/>
          <p:cNvSpPr/>
          <p:nvPr/>
        </p:nvSpPr>
        <p:spPr>
          <a:xfrm>
            <a:off x="0" y="0"/>
            <a:ext cx="12192000" cy="2700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03" name="Retângulo 11"/>
          <p:cNvSpPr/>
          <p:nvPr/>
        </p:nvSpPr>
        <p:spPr>
          <a:xfrm>
            <a:off x="0" y="535405"/>
            <a:ext cx="68132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04" name="Retângulo 12"/>
          <p:cNvSpPr/>
          <p:nvPr/>
        </p:nvSpPr>
        <p:spPr>
          <a:xfrm>
            <a:off x="0" y="1070810"/>
            <a:ext cx="1219200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05" name="CaixaDeTexto 6"/>
          <p:cNvSpPr txBox="1"/>
          <p:nvPr/>
        </p:nvSpPr>
        <p:spPr>
          <a:xfrm>
            <a:off x="800078" y="405780"/>
            <a:ext cx="7024103"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vl1pPr>
          </a:lstStyle>
          <a:p>
            <a:r>
              <a:t>ELEMENTS: INVOLVEMENT OF PUBLIC OFFICIAL</a:t>
            </a:r>
          </a:p>
        </p:txBody>
      </p:sp>
      <p:sp>
        <p:nvSpPr>
          <p:cNvPr id="206" name="Retângulo 13"/>
          <p:cNvSpPr/>
          <p:nvPr/>
        </p:nvSpPr>
        <p:spPr>
          <a:xfrm>
            <a:off x="7932990" y="535405"/>
            <a:ext cx="235545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207" name="Imagem 18" descr="Imagem 18"/>
          <p:cNvPicPr>
            <a:picLocks noChangeAspect="1"/>
          </p:cNvPicPr>
          <p:nvPr/>
        </p:nvPicPr>
        <p:blipFill>
          <a:blip r:embed="rId4"/>
          <a:stretch>
            <a:fillRect/>
          </a:stretch>
        </p:blipFill>
        <p:spPr>
          <a:xfrm>
            <a:off x="10524034" y="423363"/>
            <a:ext cx="1473200" cy="488055"/>
          </a:xfrm>
          <a:prstGeom prst="rect">
            <a:avLst/>
          </a:prstGeom>
          <a:ln w="12700">
            <a:miter lim="400000"/>
          </a:ln>
        </p:spPr>
      </p:pic>
      <p:sp>
        <p:nvSpPr>
          <p:cNvPr id="208" name="Retângulo 24"/>
          <p:cNvSpPr/>
          <p:nvPr/>
        </p:nvSpPr>
        <p:spPr>
          <a:xfrm>
            <a:off x="8043396" y="2636896"/>
            <a:ext cx="2960862" cy="936001"/>
          </a:xfrm>
          <a:prstGeom prst="rect">
            <a:avLst/>
          </a:prstGeom>
          <a:solidFill>
            <a:srgbClr val="EC866D"/>
          </a:solidFill>
          <a:ln w="12700">
            <a:miter lim="400000"/>
          </a:ln>
        </p:spPr>
        <p:txBody>
          <a:bodyPr lIns="45719" rIns="45719" anchor="ctr"/>
          <a:lstStyle/>
          <a:p>
            <a:pPr algn="ctr">
              <a:defRPr>
                <a:solidFill>
                  <a:srgbClr val="FFFFFF"/>
                </a:solidFill>
              </a:defRPr>
            </a:pPr>
            <a:endParaRPr/>
          </a:p>
        </p:txBody>
      </p:sp>
      <p:sp>
        <p:nvSpPr>
          <p:cNvPr id="209" name="Retângulo 25"/>
          <p:cNvSpPr txBox="1"/>
          <p:nvPr/>
        </p:nvSpPr>
        <p:spPr>
          <a:xfrm>
            <a:off x="8750574" y="2878864"/>
            <a:ext cx="1633648"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400">
                <a:solidFill>
                  <a:srgbClr val="FFFFFF"/>
                </a:solidFill>
              </a:defRPr>
            </a:lvl1pPr>
          </a:lstStyle>
          <a:p>
            <a:r>
              <a:t>State official</a:t>
            </a:r>
          </a:p>
        </p:txBody>
      </p:sp>
      <p:sp>
        <p:nvSpPr>
          <p:cNvPr id="210" name="Retângulo 30"/>
          <p:cNvSpPr/>
          <p:nvPr/>
        </p:nvSpPr>
        <p:spPr>
          <a:xfrm>
            <a:off x="8043396" y="3623228"/>
            <a:ext cx="2960862" cy="936001"/>
          </a:xfrm>
          <a:prstGeom prst="rect">
            <a:avLst/>
          </a:prstGeom>
          <a:solidFill>
            <a:srgbClr val="EC866D"/>
          </a:solidFill>
          <a:ln w="12700">
            <a:miter lim="400000"/>
          </a:ln>
        </p:spPr>
        <p:txBody>
          <a:bodyPr lIns="45719" rIns="45719" anchor="ctr"/>
          <a:lstStyle/>
          <a:p>
            <a:pPr algn="ctr">
              <a:defRPr>
                <a:solidFill>
                  <a:srgbClr val="FFFFFF"/>
                </a:solidFill>
              </a:defRPr>
            </a:pPr>
            <a:endParaRPr/>
          </a:p>
        </p:txBody>
      </p:sp>
      <p:sp>
        <p:nvSpPr>
          <p:cNvPr id="211" name="Retângulo 32"/>
          <p:cNvSpPr txBox="1"/>
          <p:nvPr/>
        </p:nvSpPr>
        <p:spPr>
          <a:xfrm>
            <a:off x="8537377" y="3865198"/>
            <a:ext cx="2060040" cy="3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400">
                <a:solidFill>
                  <a:srgbClr val="FFFFFF"/>
                </a:solidFill>
              </a:defRPr>
            </a:lvl1pPr>
          </a:lstStyle>
          <a:p>
            <a:r>
              <a:t>Official capacity</a:t>
            </a:r>
          </a:p>
        </p:txBody>
      </p:sp>
      <p:sp>
        <p:nvSpPr>
          <p:cNvPr id="212" name="Retângulo 33"/>
          <p:cNvSpPr/>
          <p:nvPr/>
        </p:nvSpPr>
        <p:spPr>
          <a:xfrm>
            <a:off x="8043396" y="4610741"/>
            <a:ext cx="2960862" cy="936001"/>
          </a:xfrm>
          <a:prstGeom prst="rect">
            <a:avLst/>
          </a:prstGeom>
          <a:solidFill>
            <a:srgbClr val="EC866D"/>
          </a:solidFill>
          <a:ln w="12700">
            <a:miter lim="400000"/>
          </a:ln>
        </p:spPr>
        <p:txBody>
          <a:bodyPr lIns="45719" rIns="45719" anchor="ctr"/>
          <a:lstStyle/>
          <a:p>
            <a:pPr algn="ctr">
              <a:defRPr>
                <a:solidFill>
                  <a:srgbClr val="FFFFFF"/>
                </a:solidFill>
              </a:defRPr>
            </a:pPr>
            <a:endParaRPr/>
          </a:p>
        </p:txBody>
      </p:sp>
      <p:sp>
        <p:nvSpPr>
          <p:cNvPr id="213" name="Retângulo 44"/>
          <p:cNvSpPr txBox="1"/>
          <p:nvPr/>
        </p:nvSpPr>
        <p:spPr>
          <a:xfrm>
            <a:off x="8493994" y="4852710"/>
            <a:ext cx="2146807" cy="3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400">
                <a:solidFill>
                  <a:srgbClr val="FFFFFF"/>
                </a:solidFill>
              </a:defRPr>
            </a:lvl1pPr>
          </a:lstStyle>
          <a:p>
            <a:r>
              <a:t>Non-state actors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Imagem 19" descr="Imagem 19"/>
          <p:cNvPicPr>
            <a:picLocks noChangeAspect="1"/>
          </p:cNvPicPr>
          <p:nvPr/>
        </p:nvPicPr>
        <p:blipFill>
          <a:blip r:embed="rId3"/>
          <a:srcRect t="314" b="20504"/>
          <a:stretch>
            <a:fillRect/>
          </a:stretch>
        </p:blipFill>
        <p:spPr>
          <a:xfrm>
            <a:off x="-2" y="1176822"/>
            <a:ext cx="12192001" cy="5681179"/>
          </a:xfrm>
          <a:prstGeom prst="rect">
            <a:avLst/>
          </a:prstGeom>
          <a:ln w="12700">
            <a:miter lim="400000"/>
          </a:ln>
        </p:spPr>
      </p:pic>
      <p:sp>
        <p:nvSpPr>
          <p:cNvPr id="218" name="Retângulo 34"/>
          <p:cNvSpPr/>
          <p:nvPr/>
        </p:nvSpPr>
        <p:spPr>
          <a:xfrm>
            <a:off x="3377901" y="2092193"/>
            <a:ext cx="5443371" cy="601839"/>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219" name="Retângulo 8"/>
          <p:cNvSpPr/>
          <p:nvPr/>
        </p:nvSpPr>
        <p:spPr>
          <a:xfrm>
            <a:off x="0" y="0"/>
            <a:ext cx="12192000" cy="270000"/>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20" name="Retângulo 11"/>
          <p:cNvSpPr/>
          <p:nvPr/>
        </p:nvSpPr>
        <p:spPr>
          <a:xfrm>
            <a:off x="0" y="535405"/>
            <a:ext cx="68132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21" name="Retângulo 12"/>
          <p:cNvSpPr/>
          <p:nvPr/>
        </p:nvSpPr>
        <p:spPr>
          <a:xfrm>
            <a:off x="0" y="1070810"/>
            <a:ext cx="1219200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22" name="CaixaDeTexto 6"/>
          <p:cNvSpPr txBox="1"/>
          <p:nvPr/>
        </p:nvSpPr>
        <p:spPr>
          <a:xfrm>
            <a:off x="800078" y="405780"/>
            <a:ext cx="2768537"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vl1pPr>
          </a:lstStyle>
          <a:p>
            <a:r>
              <a:t>CIDTP &amp; TORTURE</a:t>
            </a:r>
          </a:p>
        </p:txBody>
      </p:sp>
      <p:sp>
        <p:nvSpPr>
          <p:cNvPr id="223" name="Retângulo 13"/>
          <p:cNvSpPr/>
          <p:nvPr/>
        </p:nvSpPr>
        <p:spPr>
          <a:xfrm>
            <a:off x="3702930" y="535405"/>
            <a:ext cx="6585510" cy="270001"/>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pic>
        <p:nvPicPr>
          <p:cNvPr id="224" name="Imagem 18" descr="Imagem 18"/>
          <p:cNvPicPr>
            <a:picLocks noChangeAspect="1"/>
          </p:cNvPicPr>
          <p:nvPr/>
        </p:nvPicPr>
        <p:blipFill>
          <a:blip r:embed="rId4"/>
          <a:stretch>
            <a:fillRect/>
          </a:stretch>
        </p:blipFill>
        <p:spPr>
          <a:xfrm>
            <a:off x="10524034" y="423363"/>
            <a:ext cx="1473200" cy="488055"/>
          </a:xfrm>
          <a:prstGeom prst="rect">
            <a:avLst/>
          </a:prstGeom>
          <a:ln w="12700">
            <a:miter lim="400000"/>
          </a:ln>
        </p:spPr>
      </p:pic>
      <p:sp>
        <p:nvSpPr>
          <p:cNvPr id="225" name="Retângulo 21"/>
          <p:cNvSpPr/>
          <p:nvPr/>
        </p:nvSpPr>
        <p:spPr>
          <a:xfrm>
            <a:off x="3505200" y="1959573"/>
            <a:ext cx="5181600" cy="601838"/>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26" name="Retângulo 31"/>
          <p:cNvSpPr txBox="1"/>
          <p:nvPr/>
        </p:nvSpPr>
        <p:spPr>
          <a:xfrm>
            <a:off x="4758240" y="2059700"/>
            <a:ext cx="2675519"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Intensity/severity of pain</a:t>
            </a:r>
          </a:p>
        </p:txBody>
      </p:sp>
      <p:sp>
        <p:nvSpPr>
          <p:cNvPr id="227" name="Retângulo 23"/>
          <p:cNvSpPr/>
          <p:nvPr/>
        </p:nvSpPr>
        <p:spPr>
          <a:xfrm>
            <a:off x="3377901" y="2974696"/>
            <a:ext cx="5443371" cy="601838"/>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228" name="Retângulo 24"/>
          <p:cNvSpPr/>
          <p:nvPr/>
        </p:nvSpPr>
        <p:spPr>
          <a:xfrm>
            <a:off x="3505200" y="2842075"/>
            <a:ext cx="5181600" cy="601838"/>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29" name="Retângulo 25"/>
          <p:cNvSpPr txBox="1"/>
          <p:nvPr/>
        </p:nvSpPr>
        <p:spPr>
          <a:xfrm>
            <a:off x="4933486" y="2942202"/>
            <a:ext cx="2325028"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Particular humiliation</a:t>
            </a:r>
          </a:p>
        </p:txBody>
      </p:sp>
      <p:sp>
        <p:nvSpPr>
          <p:cNvPr id="230" name="Retângulo 30"/>
          <p:cNvSpPr/>
          <p:nvPr/>
        </p:nvSpPr>
        <p:spPr>
          <a:xfrm>
            <a:off x="3377901" y="3864383"/>
            <a:ext cx="5443371" cy="601838"/>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231" name="Retângulo 32"/>
          <p:cNvSpPr/>
          <p:nvPr/>
        </p:nvSpPr>
        <p:spPr>
          <a:xfrm>
            <a:off x="3505200" y="3731762"/>
            <a:ext cx="5181600" cy="601838"/>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32" name="Retângulo 33"/>
          <p:cNvSpPr txBox="1"/>
          <p:nvPr/>
        </p:nvSpPr>
        <p:spPr>
          <a:xfrm>
            <a:off x="5296316" y="3831888"/>
            <a:ext cx="1599367"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Powerlessness</a:t>
            </a:r>
          </a:p>
        </p:txBody>
      </p:sp>
      <p:sp>
        <p:nvSpPr>
          <p:cNvPr id="233" name="Retângulo 44"/>
          <p:cNvSpPr/>
          <p:nvPr/>
        </p:nvSpPr>
        <p:spPr>
          <a:xfrm>
            <a:off x="3377901" y="4741712"/>
            <a:ext cx="5443371" cy="601838"/>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234" name="Retângulo 45"/>
          <p:cNvSpPr/>
          <p:nvPr/>
        </p:nvSpPr>
        <p:spPr>
          <a:xfrm>
            <a:off x="3505200" y="4609091"/>
            <a:ext cx="5181600" cy="601838"/>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35" name="Retângulo 46"/>
          <p:cNvSpPr txBox="1"/>
          <p:nvPr/>
        </p:nvSpPr>
        <p:spPr>
          <a:xfrm>
            <a:off x="5620762" y="4709217"/>
            <a:ext cx="950477" cy="3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Purpose</a:t>
            </a:r>
          </a:p>
        </p:txBody>
      </p:sp>
      <p:sp>
        <p:nvSpPr>
          <p:cNvPr id="236" name="Retângulo 47"/>
          <p:cNvSpPr/>
          <p:nvPr/>
        </p:nvSpPr>
        <p:spPr>
          <a:xfrm>
            <a:off x="3377901" y="5616650"/>
            <a:ext cx="5443371" cy="601838"/>
          </a:xfrm>
          <a:prstGeom prst="rect">
            <a:avLst/>
          </a:prstGeom>
          <a:ln w="12700">
            <a:solidFill>
              <a:srgbClr val="EC866D"/>
            </a:solidFill>
            <a:miter/>
          </a:ln>
        </p:spPr>
        <p:txBody>
          <a:bodyPr lIns="45719" rIns="45719" anchor="ctr"/>
          <a:lstStyle/>
          <a:p>
            <a:pPr algn="ctr">
              <a:defRPr>
                <a:solidFill>
                  <a:srgbClr val="FFFFFF"/>
                </a:solidFill>
              </a:defRPr>
            </a:pPr>
            <a:endParaRPr/>
          </a:p>
        </p:txBody>
      </p:sp>
      <p:sp>
        <p:nvSpPr>
          <p:cNvPr id="237" name="Retângulo 48"/>
          <p:cNvSpPr/>
          <p:nvPr/>
        </p:nvSpPr>
        <p:spPr>
          <a:xfrm>
            <a:off x="3505200" y="5484028"/>
            <a:ext cx="5181600" cy="601838"/>
          </a:xfrm>
          <a:prstGeom prst="rect">
            <a:avLst/>
          </a:prstGeom>
          <a:solidFill>
            <a:srgbClr val="F9DE35"/>
          </a:solidFill>
          <a:ln w="12700">
            <a:miter lim="400000"/>
          </a:ln>
        </p:spPr>
        <p:txBody>
          <a:bodyPr lIns="45719" rIns="45719" anchor="ctr"/>
          <a:lstStyle/>
          <a:p>
            <a:pPr algn="ctr">
              <a:defRPr>
                <a:solidFill>
                  <a:srgbClr val="FFFFFF"/>
                </a:solidFill>
              </a:defRPr>
            </a:pPr>
            <a:endParaRPr/>
          </a:p>
        </p:txBody>
      </p:sp>
      <p:sp>
        <p:nvSpPr>
          <p:cNvPr id="238" name="Retângulo 49"/>
          <p:cNvSpPr txBox="1"/>
          <p:nvPr/>
        </p:nvSpPr>
        <p:spPr>
          <a:xfrm>
            <a:off x="5733933" y="5584156"/>
            <a:ext cx="724134" cy="3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000"/>
            </a:lvl1pPr>
          </a:lstStyle>
          <a:p>
            <a:r>
              <a:t>Intent</a:t>
            </a:r>
          </a:p>
        </p:txBody>
      </p:sp>
    </p:spTree>
  </p:cSld>
  <p:clrMapOvr>
    <a:masterClrMapping/>
  </p:clrMapOvr>
  <p:transition spd="med"/>
</p:sld>
</file>

<file path=ppt/theme/theme1.xml><?xml version="1.0" encoding="utf-8"?>
<a:theme xmlns:a="http://schemas.openxmlformats.org/drawingml/2006/main" name="Tema do Office">
  <a:themeElements>
    <a:clrScheme name="Tema do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o Office">
      <a:majorFont>
        <a:latin typeface="Helvetica"/>
        <a:ea typeface="Helvetica"/>
        <a:cs typeface="Helvetica"/>
      </a:majorFont>
      <a:minorFont>
        <a:latin typeface="Calibri"/>
        <a:ea typeface="Calibri"/>
        <a:cs typeface="Calibri"/>
      </a:minorFont>
    </a:fontScheme>
    <a:fmtScheme name="Tema do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o Office">
  <a:themeElements>
    <a:clrScheme name="Tema do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o Office">
      <a:majorFont>
        <a:latin typeface="Helvetica"/>
        <a:ea typeface="Helvetica"/>
        <a:cs typeface="Helvetica"/>
      </a:majorFont>
      <a:minorFont>
        <a:latin typeface="Calibri"/>
        <a:ea typeface="Calibri"/>
        <a:cs typeface="Calibri"/>
      </a:minorFont>
    </a:fontScheme>
    <a:fmtScheme name="Tema do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C876F67DF94449AB901E20D0B16068" ma:contentTypeVersion="13" ma:contentTypeDescription="Create a new document." ma:contentTypeScope="" ma:versionID="8cffa3627700920a6f80cd1dd0f2e245">
  <xsd:schema xmlns:xsd="http://www.w3.org/2001/XMLSchema" xmlns:xs="http://www.w3.org/2001/XMLSchema" xmlns:p="http://schemas.microsoft.com/office/2006/metadata/properties" xmlns:ns2="3ca8ec79-61db-4d0a-8def-ed02265cbf64" xmlns:ns3="fb4bf39c-ebd2-47e5-8cf7-3addc12ccbf5" targetNamespace="http://schemas.microsoft.com/office/2006/metadata/properties" ma:root="true" ma:fieldsID="499a936f39295d7b5cf0dbdc41421694" ns2:_="" ns3:_="">
    <xsd:import namespace="3ca8ec79-61db-4d0a-8def-ed02265cbf64"/>
    <xsd:import namespace="fb4bf39c-ebd2-47e5-8cf7-3addc12ccbf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8ec79-61db-4d0a-8def-ed02265cbf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4bf39c-ebd2-47e5-8cf7-3addc12ccbf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F6BEDA-FE0E-4398-A4C0-B4C1CC03136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DEDCEE8-EE35-439D-AFAD-2D66BD164D8A}">
  <ds:schemaRefs>
    <ds:schemaRef ds:uri="http://schemas.microsoft.com/sharepoint/v3/contenttype/forms"/>
  </ds:schemaRefs>
</ds:datastoreItem>
</file>

<file path=customXml/itemProps3.xml><?xml version="1.0" encoding="utf-8"?>
<ds:datastoreItem xmlns:ds="http://schemas.openxmlformats.org/officeDocument/2006/customXml" ds:itemID="{02BDBC3A-9731-4422-B1BB-2C9C68E0E3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8ec79-61db-4d0a-8def-ed02265cbf64"/>
    <ds:schemaRef ds:uri="fb4bf39c-ebd2-47e5-8cf7-3addc12ccb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12</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Tema do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56</cp:revision>
  <dcterms:modified xsi:type="dcterms:W3CDTF">2021-07-26T09:30:22Z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0x01010082C876F67DF94449AB901E20D0B16068</vt:lpwstr>
  </property>
</Properties>
</file>