
<file path=[Content_Types].xml><?xml version="1.0" encoding="utf-8"?>
<Types xmlns="http://schemas.openxmlformats.org/package/2006/content-types">
  <Default Extension="png" ContentType="image/png"/>
  <Default Extension="bmp" ContentType="image/bmp"/>
  <Default Extension="pdf" ContentType="application/pdf"/>
  <Default Extension="rels" ContentType="application/vnd.openxmlformats-package.relationships+xml"/>
  <Default Extension="jpeg" ContentType="image/jpg"/>
  <Default Extension="mov" ContentType="application/movie"/>
  <Default Extension="xml" ContentType="application/xml"/>
  <Default Extension="gif" ContentType="image/gif"/>
  <Default Extension="tif" ContentType="image/tif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media/image1.jpeg" ContentType="image/jpeg"/>
  <Override PartName="/ppt/media/image2.jpeg" ContentType="image/jpe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ustomXml" Target="../customXml/item3.xml"/><Relationship Id="rId3" Type="http://schemas.openxmlformats.org/officeDocument/2006/relationships/commentAuthors" Target="commentAuthors.xml"/><Relationship Id="rId7" Type="http://schemas.openxmlformats.org/officeDocument/2006/relationships/notesMaster" Target="notesMasters/notesMaster1.xml"/><Relationship Id="rId12" Type="http://schemas.openxmlformats.org/officeDocument/2006/relationships/slide" Target="slides/slide5.xml"/><Relationship Id="rId17" Type="http://schemas.openxmlformats.org/officeDocument/2006/relationships/customXml" Target="../customXml/item2.xml"/><Relationship Id="rId2" Type="http://schemas.openxmlformats.org/officeDocument/2006/relationships/viewProps" Target="viewProps.xml"/><Relationship Id="rId16" Type="http://schemas.openxmlformats.org/officeDocument/2006/relationships/customXml" Target="../customXml/item1.xml"/><Relationship Id="rId1" Type="http://schemas.openxmlformats.org/officeDocument/2006/relationships/presProps" Target="presProps.xml"/><Relationship Id="rId6" Type="http://schemas.openxmlformats.org/officeDocument/2006/relationships/theme" Target="theme/theme1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© Pawns, Ylanite Koppens/Pixabay.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Shape 2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Photo of the European Court of Human Rights (© Cherry X on Wikimedia Commons). </a:t>
            </a:r>
            <a:r>
              <a:rPr>
                <a:solidFill>
                  <a:srgbClr val="FFFFFF"/>
                </a:solidFill>
              </a:rPr>
              <a:t>per Wikimedia Commons Photo of the European Court of Human Rights (© Cherry X on Wikimedia Commons). Photo of the European Court of Human Rights (© Cherry X on Wikimedia Commons).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0" name="Shape 2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</a:lvl1pPr>
          </a:lstStyle>
          <a:p>
            <a:pPr/>
            <a:r>
              <a:t>This slide can be moved or copied to any point in the presentation to encourage brainstorming on a specific sub-theme.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Espaço Reservado para Texto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Espaço Reservado para Texto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Espaço Reservado para Imagem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Retângulo 6"/>
          <p:cNvSpPr/>
          <p:nvPr/>
        </p:nvSpPr>
        <p:spPr>
          <a:xfrm>
            <a:off x="-1" y="1522740"/>
            <a:ext cx="3691056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Retângulo 7"/>
          <p:cNvSpPr/>
          <p:nvPr/>
        </p:nvSpPr>
        <p:spPr>
          <a:xfrm>
            <a:off x="0" y="2108232"/>
            <a:ext cx="4984595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etângulo 8"/>
          <p:cNvSpPr/>
          <p:nvPr/>
        </p:nvSpPr>
        <p:spPr>
          <a:xfrm>
            <a:off x="-1" y="2693724"/>
            <a:ext cx="4460489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Retângulo 11"/>
          <p:cNvSpPr/>
          <p:nvPr/>
        </p:nvSpPr>
        <p:spPr>
          <a:xfrm>
            <a:off x="322728" y="445020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Retângulo 12"/>
          <p:cNvSpPr/>
          <p:nvPr/>
        </p:nvSpPr>
        <p:spPr>
          <a:xfrm>
            <a:off x="322727" y="5035693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Retângulo 13"/>
          <p:cNvSpPr/>
          <p:nvPr/>
        </p:nvSpPr>
        <p:spPr>
          <a:xfrm>
            <a:off x="322727" y="5621185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4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8" name="Agrupar 1"/>
          <p:cNvGrpSpPr/>
          <p:nvPr/>
        </p:nvGrpSpPr>
        <p:grpSpPr>
          <a:xfrm>
            <a:off x="3786116" y="1374702"/>
            <a:ext cx="4665395" cy="1684398"/>
            <a:chOff x="0" y="0"/>
            <a:chExt cx="4665393" cy="1684396"/>
          </a:xfrm>
        </p:grpSpPr>
        <p:sp>
          <p:nvSpPr>
            <p:cNvPr id="105" name="CaixaDeTexto 19"/>
            <p:cNvSpPr txBox="1"/>
            <p:nvPr/>
          </p:nvSpPr>
          <p:spPr>
            <a:xfrm>
              <a:off x="0" y="0"/>
              <a:ext cx="2633679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NEGOTIATION </a:t>
              </a:r>
            </a:p>
          </p:txBody>
        </p:sp>
        <p:sp>
          <p:nvSpPr>
            <p:cNvPr id="106" name="CaixaDeTexto 20"/>
            <p:cNvSpPr txBox="1"/>
            <p:nvPr/>
          </p:nvSpPr>
          <p:spPr>
            <a:xfrm>
              <a:off x="1327339" y="589280"/>
              <a:ext cx="3338055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AND SETTLEMENT</a:t>
              </a:r>
            </a:p>
          </p:txBody>
        </p:sp>
        <p:sp>
          <p:nvSpPr>
            <p:cNvPr id="107" name="CaixaDeTexto 21"/>
            <p:cNvSpPr txBox="1"/>
            <p:nvPr/>
          </p:nvSpPr>
          <p:spPr>
            <a:xfrm>
              <a:off x="765258" y="1177453"/>
              <a:ext cx="2540569" cy="506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3300"/>
              </a:lvl1pPr>
            </a:lstStyle>
            <a:p>
              <a:pPr/>
              <a:r>
                <a:t>FOR TORTURE</a:t>
              </a:r>
            </a:p>
          </p:txBody>
        </p:sp>
      </p:grpSp>
      <p:sp>
        <p:nvSpPr>
          <p:cNvPr id="109" name="Retângulo 23"/>
          <p:cNvSpPr/>
          <p:nvPr/>
        </p:nvSpPr>
        <p:spPr>
          <a:xfrm>
            <a:off x="6423102" y="1522740"/>
            <a:ext cx="5768898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Retângulo 24"/>
          <p:cNvSpPr/>
          <p:nvPr/>
        </p:nvSpPr>
        <p:spPr>
          <a:xfrm>
            <a:off x="8497230" y="2108232"/>
            <a:ext cx="3694770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Retângulo 25"/>
          <p:cNvSpPr/>
          <p:nvPr/>
        </p:nvSpPr>
        <p:spPr>
          <a:xfrm>
            <a:off x="7192536" y="2693724"/>
            <a:ext cx="4999463" cy="315899"/>
          </a:xfrm>
          <a:prstGeom prst="rect">
            <a:avLst/>
          </a:prstGeom>
          <a:solidFill>
            <a:srgbClr val="9E76B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Retângulo 28"/>
          <p:cNvSpPr/>
          <p:nvPr/>
        </p:nvSpPr>
        <p:spPr>
          <a:xfrm>
            <a:off x="322728" y="3283796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CaixaDeTexto 6"/>
          <p:cNvSpPr txBox="1"/>
          <p:nvPr/>
        </p:nvSpPr>
        <p:spPr>
          <a:xfrm>
            <a:off x="800079" y="405780"/>
            <a:ext cx="1484695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NOTIONS</a:t>
            </a:r>
          </a:p>
        </p:txBody>
      </p:sp>
      <p:sp>
        <p:nvSpPr>
          <p:cNvPr id="118" name="Retângulo 13"/>
          <p:cNvSpPr/>
          <p:nvPr/>
        </p:nvSpPr>
        <p:spPr>
          <a:xfrm>
            <a:off x="2419815" y="535405"/>
            <a:ext cx="7868623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9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Oval 16"/>
          <p:cNvGrpSpPr/>
          <p:nvPr/>
        </p:nvGrpSpPr>
        <p:grpSpPr>
          <a:xfrm>
            <a:off x="2581579" y="4090715"/>
            <a:ext cx="2028843" cy="2030401"/>
            <a:chOff x="0" y="0"/>
            <a:chExt cx="2028842" cy="2030400"/>
          </a:xfrm>
        </p:grpSpPr>
        <p:sp>
          <p:nvSpPr>
            <p:cNvPr id="120" name="Circle"/>
            <p:cNvSpPr/>
            <p:nvPr/>
          </p:nvSpPr>
          <p:spPr>
            <a:xfrm>
              <a:off x="-1" y="-1"/>
              <a:ext cx="2028844" cy="20304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600"/>
                </a:spcBef>
              </a:pPr>
            </a:p>
          </p:txBody>
        </p:sp>
        <p:sp>
          <p:nvSpPr>
            <p:cNvPr id="121" name="Inquiry"/>
            <p:cNvSpPr txBox="1"/>
            <p:nvPr/>
          </p:nvSpPr>
          <p:spPr>
            <a:xfrm>
              <a:off x="342836" y="845108"/>
              <a:ext cx="1343169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600"/>
                </a:spcBef>
                <a:defRPr sz="2000"/>
              </a:lvl1pPr>
            </a:lstStyle>
            <a:p>
              <a:pPr/>
              <a:r>
                <a:t>Inquiry</a:t>
              </a:r>
            </a:p>
          </p:txBody>
        </p:sp>
      </p:grpSp>
      <p:grpSp>
        <p:nvGrpSpPr>
          <p:cNvPr id="125" name="Oval 18"/>
          <p:cNvGrpSpPr/>
          <p:nvPr/>
        </p:nvGrpSpPr>
        <p:grpSpPr>
          <a:xfrm>
            <a:off x="4983707" y="4090715"/>
            <a:ext cx="2028843" cy="2030401"/>
            <a:chOff x="0" y="0"/>
            <a:chExt cx="2028842" cy="2030400"/>
          </a:xfrm>
        </p:grpSpPr>
        <p:sp>
          <p:nvSpPr>
            <p:cNvPr id="123" name="Circle"/>
            <p:cNvSpPr/>
            <p:nvPr/>
          </p:nvSpPr>
          <p:spPr>
            <a:xfrm>
              <a:off x="-1" y="-1"/>
              <a:ext cx="2028844" cy="20304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600"/>
                </a:spcBef>
              </a:pPr>
            </a:p>
          </p:txBody>
        </p:sp>
        <p:sp>
          <p:nvSpPr>
            <p:cNvPr id="124" name="Conciliation"/>
            <p:cNvSpPr txBox="1"/>
            <p:nvPr/>
          </p:nvSpPr>
          <p:spPr>
            <a:xfrm>
              <a:off x="342836" y="845108"/>
              <a:ext cx="1343169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600"/>
                </a:spcBef>
                <a:defRPr sz="2000"/>
              </a:lvl1pPr>
            </a:lstStyle>
            <a:p>
              <a:pPr/>
              <a:r>
                <a:t>Conciliation</a:t>
              </a:r>
            </a:p>
          </p:txBody>
        </p:sp>
      </p:grpSp>
      <p:grpSp>
        <p:nvGrpSpPr>
          <p:cNvPr id="128" name="Oval 19"/>
          <p:cNvGrpSpPr/>
          <p:nvPr/>
        </p:nvGrpSpPr>
        <p:grpSpPr>
          <a:xfrm>
            <a:off x="7385835" y="4090715"/>
            <a:ext cx="2028843" cy="2030401"/>
            <a:chOff x="0" y="0"/>
            <a:chExt cx="2028842" cy="2030400"/>
          </a:xfrm>
        </p:grpSpPr>
        <p:sp>
          <p:nvSpPr>
            <p:cNvPr id="126" name="Circle"/>
            <p:cNvSpPr/>
            <p:nvPr/>
          </p:nvSpPr>
          <p:spPr>
            <a:xfrm>
              <a:off x="-1" y="-1"/>
              <a:ext cx="2028844" cy="20304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600"/>
                </a:spcBef>
              </a:pPr>
            </a:p>
          </p:txBody>
        </p:sp>
        <p:sp>
          <p:nvSpPr>
            <p:cNvPr id="127" name="Arbitration"/>
            <p:cNvSpPr txBox="1"/>
            <p:nvPr/>
          </p:nvSpPr>
          <p:spPr>
            <a:xfrm>
              <a:off x="342836" y="845108"/>
              <a:ext cx="1343169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600"/>
                </a:spcBef>
                <a:defRPr sz="2000"/>
              </a:lvl1pPr>
            </a:lstStyle>
            <a:p>
              <a:pPr/>
              <a:r>
                <a:t>Arbitration</a:t>
              </a:r>
            </a:p>
          </p:txBody>
        </p:sp>
      </p:grpSp>
      <p:grpSp>
        <p:nvGrpSpPr>
          <p:cNvPr id="131" name="Oval 21"/>
          <p:cNvGrpSpPr/>
          <p:nvPr/>
        </p:nvGrpSpPr>
        <p:grpSpPr>
          <a:xfrm>
            <a:off x="3895037" y="2091094"/>
            <a:ext cx="2028843" cy="2030401"/>
            <a:chOff x="0" y="0"/>
            <a:chExt cx="2028842" cy="2030400"/>
          </a:xfrm>
        </p:grpSpPr>
        <p:sp>
          <p:nvSpPr>
            <p:cNvPr id="129" name="Circle"/>
            <p:cNvSpPr/>
            <p:nvPr/>
          </p:nvSpPr>
          <p:spPr>
            <a:xfrm>
              <a:off x="-1" y="-1"/>
              <a:ext cx="2028844" cy="20304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600"/>
                </a:spcBef>
              </a:pPr>
            </a:p>
          </p:txBody>
        </p:sp>
        <p:sp>
          <p:nvSpPr>
            <p:cNvPr id="130" name="Negotiation"/>
            <p:cNvSpPr txBox="1"/>
            <p:nvPr/>
          </p:nvSpPr>
          <p:spPr>
            <a:xfrm>
              <a:off x="342836" y="845108"/>
              <a:ext cx="1343169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600"/>
                </a:spcBef>
                <a:defRPr sz="2000"/>
              </a:lvl1pPr>
            </a:lstStyle>
            <a:p>
              <a:pPr/>
              <a:r>
                <a:t>Negotiation</a:t>
              </a:r>
            </a:p>
          </p:txBody>
        </p:sp>
      </p:grpSp>
      <p:grpSp>
        <p:nvGrpSpPr>
          <p:cNvPr id="134" name="Oval 23"/>
          <p:cNvGrpSpPr/>
          <p:nvPr/>
        </p:nvGrpSpPr>
        <p:grpSpPr>
          <a:xfrm>
            <a:off x="6240015" y="2091094"/>
            <a:ext cx="2028844" cy="2030401"/>
            <a:chOff x="0" y="0"/>
            <a:chExt cx="2028842" cy="2030400"/>
          </a:xfrm>
        </p:grpSpPr>
        <p:sp>
          <p:nvSpPr>
            <p:cNvPr id="132" name="Circle"/>
            <p:cNvSpPr/>
            <p:nvPr/>
          </p:nvSpPr>
          <p:spPr>
            <a:xfrm>
              <a:off x="-1" y="-1"/>
              <a:ext cx="2028844" cy="20304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600"/>
                </a:spcBef>
              </a:pPr>
            </a:p>
          </p:txBody>
        </p:sp>
        <p:sp>
          <p:nvSpPr>
            <p:cNvPr id="133" name="Mediation"/>
            <p:cNvSpPr txBox="1"/>
            <p:nvPr/>
          </p:nvSpPr>
          <p:spPr>
            <a:xfrm>
              <a:off x="342836" y="845108"/>
              <a:ext cx="1343169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600"/>
                </a:spcBef>
                <a:defRPr sz="2000"/>
              </a:lvl1pPr>
            </a:lstStyle>
            <a:p>
              <a:pPr/>
              <a:r>
                <a:t>Mediation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tângulo 20"/>
          <p:cNvSpPr/>
          <p:nvPr/>
        </p:nvSpPr>
        <p:spPr>
          <a:xfrm>
            <a:off x="6729543" y="3064558"/>
            <a:ext cx="2579116" cy="148298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7" name="Retângulo 10"/>
          <p:cNvSpPr/>
          <p:nvPr/>
        </p:nvSpPr>
        <p:spPr>
          <a:xfrm>
            <a:off x="2305213" y="2559690"/>
            <a:ext cx="3251603" cy="206025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8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1" name="CaixaDeTexto 6"/>
          <p:cNvSpPr txBox="1"/>
          <p:nvPr/>
        </p:nvSpPr>
        <p:spPr>
          <a:xfrm>
            <a:off x="800079" y="405780"/>
            <a:ext cx="2726517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CONSIDERATIONS</a:t>
            </a:r>
          </a:p>
        </p:txBody>
      </p:sp>
      <p:sp>
        <p:nvSpPr>
          <p:cNvPr id="142" name="Retângulo 13"/>
          <p:cNvSpPr/>
          <p:nvPr/>
        </p:nvSpPr>
        <p:spPr>
          <a:xfrm>
            <a:off x="3635297" y="535405"/>
            <a:ext cx="665314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3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Gráfico 7" descr="Gráfico 7"/>
          <p:cNvPicPr>
            <a:picLocks noChangeAspect="1"/>
          </p:cNvPicPr>
          <p:nvPr/>
        </p:nvPicPr>
        <p:blipFill>
          <a:blip r:embed="rId3">
            <a:alphaModFix amt="50460"/>
            <a:extLst/>
          </a:blip>
          <a:stretch>
            <a:fillRect/>
          </a:stretch>
        </p:blipFill>
        <p:spPr>
          <a:xfrm>
            <a:off x="2816965" y="812551"/>
            <a:ext cx="6558070" cy="655807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Retângulo 18"/>
          <p:cNvSpPr txBox="1"/>
          <p:nvPr/>
        </p:nvSpPr>
        <p:spPr>
          <a:xfrm>
            <a:off x="6879859" y="3285515"/>
            <a:ext cx="2278483" cy="1041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Victim empowerment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Agency over outcome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Shorter timeframe</a:t>
            </a:r>
          </a:p>
        </p:txBody>
      </p:sp>
      <p:sp>
        <p:nvSpPr>
          <p:cNvPr id="146" name="Retângulo 9"/>
          <p:cNvSpPr txBox="1"/>
          <p:nvPr/>
        </p:nvSpPr>
        <p:spPr>
          <a:xfrm>
            <a:off x="2389601" y="2564719"/>
            <a:ext cx="3082827" cy="2050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State obligations (prevent, protect, prosecute, punish, redress)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Limited impact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Buy-out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No publicity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Implementation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m 4" descr="Imagem 4"/>
          <p:cNvPicPr>
            <a:picLocks noChangeAspect="1"/>
          </p:cNvPicPr>
          <p:nvPr/>
        </p:nvPicPr>
        <p:blipFill>
          <a:blip r:embed="rId3">
            <a:alphaModFix amt="50000"/>
            <a:extLst/>
          </a:blip>
          <a:srcRect l="0" t="29186" r="0" b="5566"/>
          <a:stretch>
            <a:fillRect/>
          </a:stretch>
        </p:blipFill>
        <p:spPr>
          <a:xfrm>
            <a:off x="-2" y="1190077"/>
            <a:ext cx="12192001" cy="566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0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1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2" name="CaixaDeTexto 6"/>
          <p:cNvSpPr txBox="1"/>
          <p:nvPr/>
        </p:nvSpPr>
        <p:spPr>
          <a:xfrm>
            <a:off x="800078" y="405780"/>
            <a:ext cx="3813633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OTHER CONSIDERATIONS</a:t>
            </a:r>
          </a:p>
        </p:txBody>
      </p:sp>
      <p:sp>
        <p:nvSpPr>
          <p:cNvPr id="153" name="Retângulo 13"/>
          <p:cNvSpPr/>
          <p:nvPr/>
        </p:nvSpPr>
        <p:spPr>
          <a:xfrm>
            <a:off x="4716965" y="535405"/>
            <a:ext cx="5571475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54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Retângulo 27"/>
          <p:cNvSpPr/>
          <p:nvPr/>
        </p:nvSpPr>
        <p:spPr>
          <a:xfrm>
            <a:off x="3377901" y="2092194"/>
            <a:ext cx="5443371" cy="601838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Retângulo 28"/>
          <p:cNvSpPr/>
          <p:nvPr/>
        </p:nvSpPr>
        <p:spPr>
          <a:xfrm>
            <a:off x="3505200" y="1959573"/>
            <a:ext cx="5181600" cy="60183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Retângulo 29"/>
          <p:cNvSpPr txBox="1"/>
          <p:nvPr/>
        </p:nvSpPr>
        <p:spPr>
          <a:xfrm>
            <a:off x="3521168" y="2059700"/>
            <a:ext cx="5149662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Circumstances of victim (mental &amp; physical state)</a:t>
            </a:r>
          </a:p>
        </p:txBody>
      </p:sp>
      <p:sp>
        <p:nvSpPr>
          <p:cNvPr id="158" name="Retângulo 30"/>
          <p:cNvSpPr/>
          <p:nvPr/>
        </p:nvSpPr>
        <p:spPr>
          <a:xfrm>
            <a:off x="3377901" y="2974696"/>
            <a:ext cx="5443371" cy="601838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9" name="Retângulo 32"/>
          <p:cNvSpPr/>
          <p:nvPr/>
        </p:nvSpPr>
        <p:spPr>
          <a:xfrm>
            <a:off x="3505200" y="2842075"/>
            <a:ext cx="5181600" cy="60183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0" name="Retângulo 33"/>
          <p:cNvSpPr txBox="1"/>
          <p:nvPr/>
        </p:nvSpPr>
        <p:spPr>
          <a:xfrm>
            <a:off x="4912898" y="2942202"/>
            <a:ext cx="2366204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Risk of revictimisation</a:t>
            </a:r>
          </a:p>
        </p:txBody>
      </p:sp>
      <p:sp>
        <p:nvSpPr>
          <p:cNvPr id="161" name="Retângulo 34"/>
          <p:cNvSpPr/>
          <p:nvPr/>
        </p:nvSpPr>
        <p:spPr>
          <a:xfrm>
            <a:off x="3377901" y="3864383"/>
            <a:ext cx="5443371" cy="601838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Retângulo 35"/>
          <p:cNvSpPr/>
          <p:nvPr/>
        </p:nvSpPr>
        <p:spPr>
          <a:xfrm>
            <a:off x="3505200" y="3731762"/>
            <a:ext cx="5181600" cy="60183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3" name="Retângulo 36"/>
          <p:cNvSpPr txBox="1"/>
          <p:nvPr/>
        </p:nvSpPr>
        <p:spPr>
          <a:xfrm>
            <a:off x="5518628" y="3831888"/>
            <a:ext cx="1154743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Sensitivity</a:t>
            </a:r>
          </a:p>
        </p:txBody>
      </p:sp>
      <p:sp>
        <p:nvSpPr>
          <p:cNvPr id="164" name="Retângulo 37"/>
          <p:cNvSpPr/>
          <p:nvPr/>
        </p:nvSpPr>
        <p:spPr>
          <a:xfrm>
            <a:off x="3377901" y="4741712"/>
            <a:ext cx="5443371" cy="601838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5" name="Retângulo 38"/>
          <p:cNvSpPr/>
          <p:nvPr/>
        </p:nvSpPr>
        <p:spPr>
          <a:xfrm>
            <a:off x="3505200" y="4609091"/>
            <a:ext cx="5181600" cy="60183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Retângulo 39"/>
          <p:cNvSpPr txBox="1"/>
          <p:nvPr/>
        </p:nvSpPr>
        <p:spPr>
          <a:xfrm>
            <a:off x="5693501" y="4709217"/>
            <a:ext cx="804997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Length</a:t>
            </a:r>
          </a:p>
        </p:txBody>
      </p:sp>
      <p:sp>
        <p:nvSpPr>
          <p:cNvPr id="167" name="Retângulo 40"/>
          <p:cNvSpPr/>
          <p:nvPr/>
        </p:nvSpPr>
        <p:spPr>
          <a:xfrm>
            <a:off x="3377901" y="5616650"/>
            <a:ext cx="5443371" cy="601838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tângulo 41"/>
          <p:cNvSpPr/>
          <p:nvPr/>
        </p:nvSpPr>
        <p:spPr>
          <a:xfrm>
            <a:off x="3505200" y="5484028"/>
            <a:ext cx="5181600" cy="601838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Retângulo 42"/>
          <p:cNvSpPr txBox="1"/>
          <p:nvPr/>
        </p:nvSpPr>
        <p:spPr>
          <a:xfrm>
            <a:off x="5505172" y="5584156"/>
            <a:ext cx="1181656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Objectives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tângulo 14"/>
          <p:cNvSpPr/>
          <p:nvPr/>
        </p:nvSpPr>
        <p:spPr>
          <a:xfrm>
            <a:off x="3277723" y="2350762"/>
            <a:ext cx="2659854" cy="167268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4" name="Retângulo 20"/>
          <p:cNvSpPr/>
          <p:nvPr/>
        </p:nvSpPr>
        <p:spPr>
          <a:xfrm>
            <a:off x="6868681" y="2350762"/>
            <a:ext cx="2659854" cy="167268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5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6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7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8" name="CaixaDeTexto 6"/>
          <p:cNvSpPr txBox="1"/>
          <p:nvPr/>
        </p:nvSpPr>
        <p:spPr>
          <a:xfrm>
            <a:off x="800078" y="405780"/>
            <a:ext cx="3386496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POWER (IM)BALANCE </a:t>
            </a:r>
          </a:p>
        </p:txBody>
      </p:sp>
      <p:sp>
        <p:nvSpPr>
          <p:cNvPr id="179" name="Retângulo 13"/>
          <p:cNvSpPr/>
          <p:nvPr/>
        </p:nvSpPr>
        <p:spPr>
          <a:xfrm>
            <a:off x="4215160" y="535405"/>
            <a:ext cx="6073278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0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Gráfico 7" descr="Gráfico 7"/>
          <p:cNvPicPr>
            <a:picLocks noChangeAspect="1"/>
          </p:cNvPicPr>
          <p:nvPr/>
        </p:nvPicPr>
        <p:blipFill>
          <a:blip r:embed="rId3">
            <a:alphaModFix amt="50067"/>
            <a:extLst/>
          </a:blip>
          <a:stretch>
            <a:fillRect/>
          </a:stretch>
        </p:blipFill>
        <p:spPr>
          <a:xfrm>
            <a:off x="3834650" y="991114"/>
            <a:ext cx="5136996" cy="5136995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Retângulo 9"/>
          <p:cNvSpPr txBox="1"/>
          <p:nvPr/>
        </p:nvSpPr>
        <p:spPr>
          <a:xfrm>
            <a:off x="3601437" y="2666567"/>
            <a:ext cx="2012425" cy="1041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Fear &amp; distrust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State v. victim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Perpetrator v. victim</a:t>
            </a:r>
          </a:p>
        </p:txBody>
      </p:sp>
      <p:sp>
        <p:nvSpPr>
          <p:cNvPr id="183" name="Retângulo 18"/>
          <p:cNvSpPr txBox="1"/>
          <p:nvPr/>
        </p:nvSpPr>
        <p:spPr>
          <a:xfrm>
            <a:off x="7120545" y="2481446"/>
            <a:ext cx="2434600" cy="1411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Tailored to protect client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Well-trained mediator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Outside pressures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600"/>
            </a:pPr>
            <a:r>
              <a:t>Strategy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agem 15" descr="Imagem 15"/>
          <p:cNvPicPr>
            <a:picLocks noChangeAspect="1"/>
          </p:cNvPicPr>
          <p:nvPr/>
        </p:nvPicPr>
        <p:blipFill>
          <a:blip r:embed="rId3">
            <a:extLst/>
          </a:blip>
          <a:srcRect l="0" t="25617" r="0" b="0"/>
          <a:stretch>
            <a:fillRect/>
          </a:stretch>
        </p:blipFill>
        <p:spPr>
          <a:xfrm>
            <a:off x="-2" y="1190077"/>
            <a:ext cx="12192001" cy="5667923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7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8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9" name="CaixaDeTexto 6"/>
          <p:cNvSpPr txBox="1"/>
          <p:nvPr/>
        </p:nvSpPr>
        <p:spPr>
          <a:xfrm>
            <a:off x="800078" y="405780"/>
            <a:ext cx="7601780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SETTLEMENTS IN REGIONAL &amp; DOMESTIC SYSTEMS</a:t>
            </a:r>
          </a:p>
        </p:txBody>
      </p:sp>
      <p:sp>
        <p:nvSpPr>
          <p:cNvPr id="190" name="Retângulo 13"/>
          <p:cNvSpPr/>
          <p:nvPr/>
        </p:nvSpPr>
        <p:spPr>
          <a:xfrm>
            <a:off x="8515926" y="535405"/>
            <a:ext cx="1772511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1" name="Imagem 18" descr="Imagem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tângulo 19"/>
          <p:cNvSpPr/>
          <p:nvPr/>
        </p:nvSpPr>
        <p:spPr>
          <a:xfrm>
            <a:off x="3860179" y="3082657"/>
            <a:ext cx="2150328" cy="803565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Retângulo 21"/>
          <p:cNvSpPr/>
          <p:nvPr/>
        </p:nvSpPr>
        <p:spPr>
          <a:xfrm>
            <a:off x="4005145" y="2950036"/>
            <a:ext cx="1860396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4" name="Retângulo 23"/>
          <p:cNvSpPr txBox="1"/>
          <p:nvPr/>
        </p:nvSpPr>
        <p:spPr>
          <a:xfrm>
            <a:off x="4197908" y="3151764"/>
            <a:ext cx="1464699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IACtHR</a:t>
            </a:r>
          </a:p>
        </p:txBody>
      </p:sp>
      <p:sp>
        <p:nvSpPr>
          <p:cNvPr id="195" name="Retângulo 24"/>
          <p:cNvSpPr/>
          <p:nvPr/>
        </p:nvSpPr>
        <p:spPr>
          <a:xfrm>
            <a:off x="3860179" y="4147663"/>
            <a:ext cx="2150328" cy="803565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6" name="Retângulo 25"/>
          <p:cNvSpPr/>
          <p:nvPr/>
        </p:nvSpPr>
        <p:spPr>
          <a:xfrm>
            <a:off x="4005145" y="4015042"/>
            <a:ext cx="1860396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7" name="Retângulo 26"/>
          <p:cNvSpPr txBox="1"/>
          <p:nvPr/>
        </p:nvSpPr>
        <p:spPr>
          <a:xfrm>
            <a:off x="4080338" y="4216770"/>
            <a:ext cx="1728333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ECtHR</a:t>
            </a:r>
          </a:p>
        </p:txBody>
      </p:sp>
      <p:sp>
        <p:nvSpPr>
          <p:cNvPr id="198" name="Retângulo 33"/>
          <p:cNvSpPr/>
          <p:nvPr/>
        </p:nvSpPr>
        <p:spPr>
          <a:xfrm>
            <a:off x="6180509" y="3082657"/>
            <a:ext cx="2150329" cy="803565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tângulo 34"/>
          <p:cNvSpPr/>
          <p:nvPr/>
        </p:nvSpPr>
        <p:spPr>
          <a:xfrm>
            <a:off x="6325475" y="2950036"/>
            <a:ext cx="1860396" cy="80356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Retângulo 35"/>
          <p:cNvSpPr txBox="1"/>
          <p:nvPr/>
        </p:nvSpPr>
        <p:spPr>
          <a:xfrm>
            <a:off x="6518237" y="3151764"/>
            <a:ext cx="1464699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AComHR</a:t>
            </a:r>
          </a:p>
        </p:txBody>
      </p:sp>
      <p:sp>
        <p:nvSpPr>
          <p:cNvPr id="201" name="Retângulo 36"/>
          <p:cNvSpPr/>
          <p:nvPr/>
        </p:nvSpPr>
        <p:spPr>
          <a:xfrm>
            <a:off x="6180509" y="4147663"/>
            <a:ext cx="2150329" cy="803565"/>
          </a:xfrm>
          <a:prstGeom prst="rect">
            <a:avLst/>
          </a:prstGeom>
          <a:ln w="12700">
            <a:solidFill>
              <a:srgbClr val="9E76B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2" name="Retângulo 37"/>
          <p:cNvSpPr/>
          <p:nvPr/>
        </p:nvSpPr>
        <p:spPr>
          <a:xfrm>
            <a:off x="6325475" y="4015042"/>
            <a:ext cx="1860396" cy="803565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3" name="Retângulo 38"/>
          <p:cNvSpPr txBox="1"/>
          <p:nvPr/>
        </p:nvSpPr>
        <p:spPr>
          <a:xfrm>
            <a:off x="6400669" y="4216770"/>
            <a:ext cx="1728332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ACtHR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8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9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0" name="CaixaDeTexto 6"/>
          <p:cNvSpPr txBox="1"/>
          <p:nvPr/>
        </p:nvSpPr>
        <p:spPr>
          <a:xfrm>
            <a:off x="800077" y="405780"/>
            <a:ext cx="3038735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/>
            </a:lvl1pPr>
          </a:lstStyle>
          <a:p>
            <a:pPr/>
            <a:r>
              <a:t>BREAKOUT GROUPS</a:t>
            </a:r>
          </a:p>
        </p:txBody>
      </p:sp>
      <p:grpSp>
        <p:nvGrpSpPr>
          <p:cNvPr id="213" name="Agrupar 9"/>
          <p:cNvGrpSpPr/>
          <p:nvPr/>
        </p:nvGrpSpPr>
        <p:grpSpPr>
          <a:xfrm>
            <a:off x="3001321" y="2461653"/>
            <a:ext cx="2902149" cy="2902149"/>
            <a:chOff x="0" y="0"/>
            <a:chExt cx="2902148" cy="2902148"/>
          </a:xfrm>
        </p:grpSpPr>
        <p:sp>
          <p:nvSpPr>
            <p:cNvPr id="211" name="Seta para Cima 10"/>
            <p:cNvSpPr/>
            <p:nvPr/>
          </p:nvSpPr>
          <p:spPr>
            <a:xfrm rot="16200000">
              <a:off x="-1" y="0"/>
              <a:ext cx="2902150" cy="290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0"/>
                  </a:moveTo>
                  <a:lnTo>
                    <a:pt x="10800" y="0"/>
                  </a:lnTo>
                  <a:lnTo>
                    <a:pt x="21600" y="7560"/>
                  </a:lnTo>
                  <a:lnTo>
                    <a:pt x="16200" y="756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7560"/>
                  </a:lnTo>
                  <a:close/>
                </a:path>
              </a:pathLst>
            </a:cu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Seta para Cima 4"/>
            <p:cNvSpPr txBox="1"/>
            <p:nvPr/>
          </p:nvSpPr>
          <p:spPr>
            <a:xfrm>
              <a:off x="507875" y="750123"/>
              <a:ext cx="2394274" cy="1401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77800" tIns="177800" rIns="177800" bIns="177800" numCol="1" anchor="ctr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000"/>
                </a:spcBef>
                <a:defRPr b="1" sz="2500"/>
              </a:pPr>
              <a:r>
                <a:t>Group 1: </a:t>
              </a:r>
              <a:r>
                <a:rPr b="0"/>
                <a:t>[specify theme/case]</a:t>
              </a:r>
            </a:p>
          </p:txBody>
        </p:sp>
      </p:grpSp>
      <p:grpSp>
        <p:nvGrpSpPr>
          <p:cNvPr id="216" name="Agrupar 15"/>
          <p:cNvGrpSpPr/>
          <p:nvPr/>
        </p:nvGrpSpPr>
        <p:grpSpPr>
          <a:xfrm>
            <a:off x="6288530" y="2461652"/>
            <a:ext cx="2902150" cy="2902150"/>
            <a:chOff x="0" y="0"/>
            <a:chExt cx="2902148" cy="2902148"/>
          </a:xfrm>
        </p:grpSpPr>
        <p:sp>
          <p:nvSpPr>
            <p:cNvPr id="214" name="Seta para Cima 16"/>
            <p:cNvSpPr/>
            <p:nvPr/>
          </p:nvSpPr>
          <p:spPr>
            <a:xfrm rot="5400000">
              <a:off x="0" y="-1"/>
              <a:ext cx="2902149" cy="29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0"/>
                  </a:moveTo>
                  <a:lnTo>
                    <a:pt x="10800" y="0"/>
                  </a:lnTo>
                  <a:lnTo>
                    <a:pt x="21600" y="7560"/>
                  </a:lnTo>
                  <a:lnTo>
                    <a:pt x="16200" y="756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7560"/>
                  </a:lnTo>
                  <a:close/>
                </a:path>
              </a:pathLst>
            </a:cu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Seta para Cima 4"/>
            <p:cNvSpPr txBox="1"/>
            <p:nvPr/>
          </p:nvSpPr>
          <p:spPr>
            <a:xfrm>
              <a:off x="-1" y="750123"/>
              <a:ext cx="2394274" cy="1401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77800" tIns="177800" rIns="177800" bIns="177800" numCol="1" anchor="ctr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000"/>
                </a:spcBef>
                <a:defRPr b="1" sz="2500"/>
              </a:pPr>
              <a:r>
                <a:t>Group 2: </a:t>
              </a:r>
              <a:r>
                <a:rPr b="0"/>
                <a:t>[specify theme/case]</a:t>
              </a:r>
            </a:p>
          </p:txBody>
        </p:sp>
      </p:grpSp>
      <p:sp>
        <p:nvSpPr>
          <p:cNvPr id="217" name="Retângulo 13"/>
          <p:cNvSpPr/>
          <p:nvPr/>
        </p:nvSpPr>
        <p:spPr>
          <a:xfrm>
            <a:off x="3957568" y="535405"/>
            <a:ext cx="633087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18" name="Imagem 18" descr="Imagem 1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3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4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Retângulo 11"/>
          <p:cNvSpPr/>
          <p:nvPr/>
        </p:nvSpPr>
        <p:spPr>
          <a:xfrm>
            <a:off x="322728" y="445020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Retângulo 12"/>
          <p:cNvSpPr/>
          <p:nvPr/>
        </p:nvSpPr>
        <p:spPr>
          <a:xfrm>
            <a:off x="2698954" y="5035693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7" name="Retângulo 13"/>
          <p:cNvSpPr/>
          <p:nvPr/>
        </p:nvSpPr>
        <p:spPr>
          <a:xfrm>
            <a:off x="2698954" y="5621185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8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29" name="Imagem 18" descr="Imagem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Retângulo 27"/>
          <p:cNvSpPr/>
          <p:nvPr/>
        </p:nvSpPr>
        <p:spPr>
          <a:xfrm>
            <a:off x="322728" y="3279216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1" name="Retângulo 28"/>
          <p:cNvSpPr/>
          <p:nvPr/>
        </p:nvSpPr>
        <p:spPr>
          <a:xfrm>
            <a:off x="322728" y="2693724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2" name="Retângulo 29"/>
          <p:cNvSpPr/>
          <p:nvPr/>
        </p:nvSpPr>
        <p:spPr>
          <a:xfrm>
            <a:off x="322728" y="2108232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3" name="Retângulo 30"/>
          <p:cNvSpPr/>
          <p:nvPr/>
        </p:nvSpPr>
        <p:spPr>
          <a:xfrm>
            <a:off x="322728" y="152274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2727" y="5505965"/>
            <a:ext cx="2124378" cy="450399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Rectangle 1"/>
          <p:cNvSpPr txBox="1"/>
          <p:nvPr/>
        </p:nvSpPr>
        <p:spPr>
          <a:xfrm>
            <a:off x="298903" y="4971057"/>
            <a:ext cx="1285836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redress.org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876F67DF94449AB901E20D0B16068" ma:contentTypeVersion="13" ma:contentTypeDescription="Create a new document." ma:contentTypeScope="" ma:versionID="8cffa3627700920a6f80cd1dd0f2e245">
  <xsd:schema xmlns:xsd="http://www.w3.org/2001/XMLSchema" xmlns:xs="http://www.w3.org/2001/XMLSchema" xmlns:p="http://schemas.microsoft.com/office/2006/metadata/properties" xmlns:ns2="3ca8ec79-61db-4d0a-8def-ed02265cbf64" xmlns:ns3="fb4bf39c-ebd2-47e5-8cf7-3addc12ccbf5" targetNamespace="http://schemas.microsoft.com/office/2006/metadata/properties" ma:root="true" ma:fieldsID="499a936f39295d7b5cf0dbdc41421694" ns2:_="" ns3:_="">
    <xsd:import namespace="3ca8ec79-61db-4d0a-8def-ed02265cbf64"/>
    <xsd:import namespace="fb4bf39c-ebd2-47e5-8cf7-3addc12ccb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8ec79-61db-4d0a-8def-ed02265c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bf39c-ebd2-47e5-8cf7-3addc12cc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473F59-7E47-4CEE-8C0C-94A72D1CDF10}"/>
</file>

<file path=customXml/itemProps2.xml><?xml version="1.0" encoding="utf-8"?>
<ds:datastoreItem xmlns:ds="http://schemas.openxmlformats.org/officeDocument/2006/customXml" ds:itemID="{2732CF87-AC3A-4066-A523-FB5D5C399367}"/>
</file>

<file path=customXml/itemProps3.xml><?xml version="1.0" encoding="utf-8"?>
<ds:datastoreItem xmlns:ds="http://schemas.openxmlformats.org/officeDocument/2006/customXml" ds:itemID="{C2DD2B18-7FC3-4CFF-8708-290CB39B0131}"/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0x01010082C876F67DF94449AB901E20D0B16068</vt:lpwstr>
  </property>
</Properties>
</file>