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2FCC1-75F1-803A-BC2A-8A08A25B3262}" v="1" dt="2021-07-26T10:07:02.2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Sanchis" userId="S::eva@redress.org::ed6ab05a-6555-4b39-bffe-6bf4bc376e2f" providerId="AD" clId="Web-{15B2FCC1-75F1-803A-BC2A-8A08A25B3262}"/>
    <pc:docChg chg="modSld">
      <pc:chgData name="Eva Sanchis" userId="S::eva@redress.org::ed6ab05a-6555-4b39-bffe-6bf4bc376e2f" providerId="AD" clId="Web-{15B2FCC1-75F1-803A-BC2A-8A08A25B3262}" dt="2021-07-26T10:07:02.299" v="0" actId="14100"/>
      <pc:docMkLst>
        <pc:docMk/>
      </pc:docMkLst>
      <pc:sldChg chg="modSp">
        <pc:chgData name="Eva Sanchis" userId="S::eva@redress.org::ed6ab05a-6555-4b39-bffe-6bf4bc376e2f" providerId="AD" clId="Web-{15B2FCC1-75F1-803A-BC2A-8A08A25B3262}" dt="2021-07-26T10:07:02.299" v="0" actId="14100"/>
        <pc:sldMkLst>
          <pc:docMk/>
          <pc:sldMk cId="0" sldId="258"/>
        </pc:sldMkLst>
        <pc:spChg chg="mod">
          <ac:chgData name="Eva Sanchis" userId="S::eva@redress.org::ed6ab05a-6555-4b39-bffe-6bf4bc376e2f" providerId="AD" clId="Web-{15B2FCC1-75F1-803A-BC2A-8A08A25B3262}" dt="2021-07-26T10:07:02.299" v="0" actId="14100"/>
          <ac:spMkLst>
            <pc:docMk/>
            <pc:sldMk cId="0" sldId="258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Photo of the Palace of Nations (Palais des Nations), home of the United Nations Office in Geneva, Switzerland (© UN Photo).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Photo of a press briefing with Jens Modvig, Chair of Committee against Torture; Malcolm Evans, Chair of Subcommittee on Prevention of Torture; and Nils Melzer, Special Rapporteur on Torture (© UN Photo).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Photo of a session of the African Commission on Human and Peoples’ Rights (© ACHPR).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Photo of the European Court of Human Rights (© Cherry X on Wikimedia Commons).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Photo of a hearing at the Inter-American Court of Human Rights (© REDRESS).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slide can be moved or copied to any point in the presentation to encourage brainstorming on a specific sub-theme.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36;p17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43;p18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Google Shape;44;p18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Google Shape;45;p18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61;p21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Google Shape;67;p2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8;p1"/>
          <p:cNvSpPr/>
          <p:nvPr/>
        </p:nvSpPr>
        <p:spPr>
          <a:xfrm>
            <a:off x="322728" y="351756"/>
            <a:ext cx="11564471" cy="3159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Google Shape;89;p1"/>
          <p:cNvSpPr/>
          <p:nvPr/>
        </p:nvSpPr>
        <p:spPr>
          <a:xfrm>
            <a:off x="322728" y="937248"/>
            <a:ext cx="11564471" cy="3159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" name="Google Shape;90;p1"/>
          <p:cNvSpPr/>
          <p:nvPr/>
        </p:nvSpPr>
        <p:spPr>
          <a:xfrm>
            <a:off x="0" y="1522740"/>
            <a:ext cx="3584864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" name="Google Shape;91;p1"/>
          <p:cNvSpPr/>
          <p:nvPr/>
        </p:nvSpPr>
        <p:spPr>
          <a:xfrm>
            <a:off x="0" y="2108232"/>
            <a:ext cx="4215474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" name="Google Shape;92;p1"/>
          <p:cNvSpPr/>
          <p:nvPr/>
        </p:nvSpPr>
        <p:spPr>
          <a:xfrm>
            <a:off x="-2" y="2693724"/>
            <a:ext cx="3958939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" name="Google Shape;93;p1"/>
          <p:cNvSpPr/>
          <p:nvPr/>
        </p:nvSpPr>
        <p:spPr>
          <a:xfrm>
            <a:off x="322728" y="3864709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" name="Google Shape;94;p1"/>
          <p:cNvSpPr/>
          <p:nvPr/>
        </p:nvSpPr>
        <p:spPr>
          <a:xfrm>
            <a:off x="322728" y="4450200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" name="Google Shape;95;p1"/>
          <p:cNvSpPr/>
          <p:nvPr/>
        </p:nvSpPr>
        <p:spPr>
          <a:xfrm>
            <a:off x="322727" y="5035693"/>
            <a:ext cx="8498545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" name="Google Shape;96;p1"/>
          <p:cNvSpPr/>
          <p:nvPr/>
        </p:nvSpPr>
        <p:spPr>
          <a:xfrm>
            <a:off x="322727" y="5621185"/>
            <a:ext cx="8498545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97;p1"/>
          <p:cNvSpPr/>
          <p:nvPr/>
        </p:nvSpPr>
        <p:spPr>
          <a:xfrm>
            <a:off x="322728" y="6206680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5" name="Google Shape;98;p1" descr="Google Shape;9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140" y="5035693"/>
            <a:ext cx="2779060" cy="92067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oogle Shape;99;p1"/>
          <p:cNvSpPr/>
          <p:nvPr/>
        </p:nvSpPr>
        <p:spPr>
          <a:xfrm>
            <a:off x="5451834" y="1522740"/>
            <a:ext cx="6740166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7" name="Google Shape;100;p1"/>
          <p:cNvSpPr/>
          <p:nvPr/>
        </p:nvSpPr>
        <p:spPr>
          <a:xfrm>
            <a:off x="7907481" y="2108232"/>
            <a:ext cx="4284519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Google Shape;101;p1"/>
          <p:cNvSpPr/>
          <p:nvPr/>
        </p:nvSpPr>
        <p:spPr>
          <a:xfrm>
            <a:off x="6951518" y="2693724"/>
            <a:ext cx="5240482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3" name="Google Shape;102;p1"/>
          <p:cNvGrpSpPr/>
          <p:nvPr/>
        </p:nvGrpSpPr>
        <p:grpSpPr>
          <a:xfrm>
            <a:off x="3691955" y="1425217"/>
            <a:ext cx="4826017" cy="2267422"/>
            <a:chOff x="0" y="0"/>
            <a:chExt cx="4826016" cy="2267420"/>
          </a:xfrm>
        </p:grpSpPr>
        <p:sp>
          <p:nvSpPr>
            <p:cNvPr id="129" name="Google Shape;103;p1"/>
            <p:cNvSpPr txBox="1"/>
            <p:nvPr/>
          </p:nvSpPr>
          <p:spPr>
            <a:xfrm>
              <a:off x="0" y="0"/>
              <a:ext cx="2805626" cy="506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3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FORUMS  </a:t>
              </a:r>
            </a:p>
          </p:txBody>
        </p:sp>
        <p:sp>
          <p:nvSpPr>
            <p:cNvPr id="130" name="Google Shape;104;p1"/>
            <p:cNvSpPr txBox="1"/>
            <p:nvPr/>
          </p:nvSpPr>
          <p:spPr>
            <a:xfrm>
              <a:off x="634838" y="589279"/>
              <a:ext cx="3590640" cy="506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3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UN TREATY BODIES </a:t>
              </a:r>
            </a:p>
          </p:txBody>
        </p:sp>
        <p:sp>
          <p:nvSpPr>
            <p:cNvPr id="131" name="Google Shape;105;p1"/>
            <p:cNvSpPr txBox="1"/>
            <p:nvPr/>
          </p:nvSpPr>
          <p:spPr>
            <a:xfrm>
              <a:off x="349623" y="1177452"/>
              <a:ext cx="2909885" cy="506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3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AND REGIONAL </a:t>
              </a:r>
            </a:p>
          </p:txBody>
        </p:sp>
        <p:sp>
          <p:nvSpPr>
            <p:cNvPr id="132" name="Google Shape;106;p1"/>
            <p:cNvSpPr txBox="1"/>
            <p:nvPr/>
          </p:nvSpPr>
          <p:spPr>
            <a:xfrm>
              <a:off x="2251159" y="1760516"/>
              <a:ext cx="2574858" cy="506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3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MECHANISMS</a:t>
              </a:r>
            </a:p>
          </p:txBody>
        </p:sp>
      </p:grpSp>
      <p:sp>
        <p:nvSpPr>
          <p:cNvPr id="134" name="Google Shape;107;p1"/>
          <p:cNvSpPr/>
          <p:nvPr/>
        </p:nvSpPr>
        <p:spPr>
          <a:xfrm>
            <a:off x="-2" y="3275322"/>
            <a:ext cx="5829303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108;p1"/>
          <p:cNvSpPr/>
          <p:nvPr/>
        </p:nvSpPr>
        <p:spPr>
          <a:xfrm>
            <a:off x="8603673" y="3275322"/>
            <a:ext cx="3588327" cy="3158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75;p10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6" name="Google Shape;276;p10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" name="Google Shape;277;p10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8" name="Google Shape;278;p10"/>
          <p:cNvSpPr txBox="1"/>
          <p:nvPr/>
        </p:nvSpPr>
        <p:spPr>
          <a:xfrm>
            <a:off x="800083" y="405780"/>
            <a:ext cx="6482339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ADMISSIBILITY CRITERIA PER MECHANISM </a:t>
            </a:r>
          </a:p>
        </p:txBody>
      </p:sp>
      <p:sp>
        <p:nvSpPr>
          <p:cNvPr id="299" name="Google Shape;279;p10"/>
          <p:cNvSpPr/>
          <p:nvPr/>
        </p:nvSpPr>
        <p:spPr>
          <a:xfrm>
            <a:off x="7257447" y="535405"/>
            <a:ext cx="3030993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00" name="Google Shape;280;p10" descr="Google Shape;280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1" name="Google Shape;281;p10"/>
          <p:cNvGraphicFramePr/>
          <p:nvPr/>
        </p:nvGraphicFramePr>
        <p:xfrm>
          <a:off x="989033" y="1400910"/>
          <a:ext cx="10910552" cy="5407077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36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0483">
                <a:tc>
                  <a:txBody>
                    <a:bodyPr/>
                    <a:lstStyle/>
                    <a:p>
                      <a:pPr algn="just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Add. protocol/
declaration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Complaints
from
individuals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Complaints from NGOs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Complaints
from states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Interim
measures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Exhaustion
of domestic
remedies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Time
limits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CAT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HRC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CEDAW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CED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UN Special mandates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AComHPR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67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ACtHPR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Referred by the AComHPR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Referred by the AComHPR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ECOWAS CJ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ECtHR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IAComHR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28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IACtHR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Referred by AComHR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Referred by AComHR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ym typeface="Arial"/>
                        </a:rPr>
                        <a:t>Y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87;p11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" name="Google Shape;288;p11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Google Shape;289;p11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6" name="Google Shape;290;p11"/>
          <p:cNvSpPr txBox="1"/>
          <p:nvPr/>
        </p:nvSpPr>
        <p:spPr>
          <a:xfrm>
            <a:off x="800082" y="414063"/>
            <a:ext cx="3129832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BREAKOUT GROUPS</a:t>
            </a:r>
          </a:p>
        </p:txBody>
      </p:sp>
      <p:grpSp>
        <p:nvGrpSpPr>
          <p:cNvPr id="309" name="Google Shape;291;p11"/>
          <p:cNvGrpSpPr/>
          <p:nvPr/>
        </p:nvGrpSpPr>
        <p:grpSpPr>
          <a:xfrm>
            <a:off x="3001321" y="2461653"/>
            <a:ext cx="2902149" cy="2902149"/>
            <a:chOff x="0" y="0"/>
            <a:chExt cx="2902148" cy="2902148"/>
          </a:xfrm>
        </p:grpSpPr>
        <p:sp>
          <p:nvSpPr>
            <p:cNvPr id="307" name="Google Shape;292;p11"/>
            <p:cNvSpPr/>
            <p:nvPr/>
          </p:nvSpPr>
          <p:spPr>
            <a:xfrm rot="16200000">
              <a:off x="-1" y="0"/>
              <a:ext cx="2902150" cy="290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0"/>
                  </a:moveTo>
                  <a:lnTo>
                    <a:pt x="10800" y="0"/>
                  </a:lnTo>
                  <a:lnTo>
                    <a:pt x="21600" y="7560"/>
                  </a:lnTo>
                  <a:lnTo>
                    <a:pt x="16200" y="756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7560"/>
                  </a:lnTo>
                  <a:close/>
                </a:path>
              </a:pathLst>
            </a:cu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8" name="Google Shape;293;p11"/>
            <p:cNvSpPr txBox="1"/>
            <p:nvPr/>
          </p:nvSpPr>
          <p:spPr>
            <a:xfrm>
              <a:off x="507875" y="750123"/>
              <a:ext cx="2394274" cy="140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7800" tIns="177800" rIns="177800" bIns="177800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25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Group 1: </a:t>
              </a:r>
              <a:r>
                <a:rPr b="0"/>
                <a:t>[specify theme/case]</a:t>
              </a:r>
            </a:p>
          </p:txBody>
        </p:sp>
      </p:grpSp>
      <p:grpSp>
        <p:nvGrpSpPr>
          <p:cNvPr id="312" name="Google Shape;294;p11"/>
          <p:cNvGrpSpPr/>
          <p:nvPr/>
        </p:nvGrpSpPr>
        <p:grpSpPr>
          <a:xfrm>
            <a:off x="6288530" y="2461652"/>
            <a:ext cx="2902150" cy="2902150"/>
            <a:chOff x="0" y="0"/>
            <a:chExt cx="2902148" cy="2902148"/>
          </a:xfrm>
        </p:grpSpPr>
        <p:sp>
          <p:nvSpPr>
            <p:cNvPr id="310" name="Google Shape;295;p11"/>
            <p:cNvSpPr/>
            <p:nvPr/>
          </p:nvSpPr>
          <p:spPr>
            <a:xfrm rot="5400000">
              <a:off x="0" y="-1"/>
              <a:ext cx="2902149" cy="290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0"/>
                  </a:moveTo>
                  <a:lnTo>
                    <a:pt x="10800" y="0"/>
                  </a:lnTo>
                  <a:lnTo>
                    <a:pt x="21600" y="7560"/>
                  </a:lnTo>
                  <a:lnTo>
                    <a:pt x="16200" y="756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7560"/>
                  </a:lnTo>
                  <a:close/>
                </a:path>
              </a:pathLst>
            </a:cu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1" name="Google Shape;296;p11"/>
            <p:cNvSpPr txBox="1"/>
            <p:nvPr/>
          </p:nvSpPr>
          <p:spPr>
            <a:xfrm>
              <a:off x="-1" y="750123"/>
              <a:ext cx="2394274" cy="140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77800" tIns="177800" rIns="177800" bIns="177800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25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Group 2: </a:t>
              </a:r>
              <a:r>
                <a:rPr b="0"/>
                <a:t>[specify theme/case]</a:t>
              </a:r>
            </a:p>
          </p:txBody>
        </p:sp>
      </p:grpSp>
      <p:sp>
        <p:nvSpPr>
          <p:cNvPr id="313" name="Google Shape;297;p11"/>
          <p:cNvSpPr/>
          <p:nvPr/>
        </p:nvSpPr>
        <p:spPr>
          <a:xfrm>
            <a:off x="3957568" y="535405"/>
            <a:ext cx="633087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14" name="Google Shape;298;p11" descr="Google Shape;298;p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03;p12"/>
          <p:cNvSpPr/>
          <p:nvPr/>
        </p:nvSpPr>
        <p:spPr>
          <a:xfrm>
            <a:off x="322728" y="351756"/>
            <a:ext cx="11564471" cy="3159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9" name="Google Shape;304;p12"/>
          <p:cNvSpPr/>
          <p:nvPr/>
        </p:nvSpPr>
        <p:spPr>
          <a:xfrm>
            <a:off x="322728" y="937248"/>
            <a:ext cx="11564471" cy="3159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0" name="Google Shape;305;p12"/>
          <p:cNvSpPr/>
          <p:nvPr/>
        </p:nvSpPr>
        <p:spPr>
          <a:xfrm>
            <a:off x="322728" y="3864709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" name="Google Shape;306;p12"/>
          <p:cNvSpPr/>
          <p:nvPr/>
        </p:nvSpPr>
        <p:spPr>
          <a:xfrm>
            <a:off x="322728" y="4450200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2" name="Google Shape;307;p12"/>
          <p:cNvSpPr/>
          <p:nvPr/>
        </p:nvSpPr>
        <p:spPr>
          <a:xfrm>
            <a:off x="2698954" y="5035693"/>
            <a:ext cx="6122318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3" name="Google Shape;308;p12"/>
          <p:cNvSpPr/>
          <p:nvPr/>
        </p:nvSpPr>
        <p:spPr>
          <a:xfrm>
            <a:off x="2698954" y="5621185"/>
            <a:ext cx="6122318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4" name="Google Shape;309;p12"/>
          <p:cNvSpPr/>
          <p:nvPr/>
        </p:nvSpPr>
        <p:spPr>
          <a:xfrm>
            <a:off x="322728" y="6206680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5" name="Google Shape;310;p12" descr="Google Shape;31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140" y="5035693"/>
            <a:ext cx="2779060" cy="92067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Google Shape;311;p12"/>
          <p:cNvSpPr/>
          <p:nvPr/>
        </p:nvSpPr>
        <p:spPr>
          <a:xfrm>
            <a:off x="322728" y="3279216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Google Shape;312;p12"/>
          <p:cNvSpPr/>
          <p:nvPr/>
        </p:nvSpPr>
        <p:spPr>
          <a:xfrm>
            <a:off x="322728" y="2693724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Google Shape;313;p12"/>
          <p:cNvSpPr/>
          <p:nvPr/>
        </p:nvSpPr>
        <p:spPr>
          <a:xfrm>
            <a:off x="322728" y="2108232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9" name="Google Shape;314;p12"/>
          <p:cNvSpPr/>
          <p:nvPr/>
        </p:nvSpPr>
        <p:spPr>
          <a:xfrm>
            <a:off x="322728" y="1522740"/>
            <a:ext cx="11564471" cy="315899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30" name="Google Shape;315;p12" descr="Google Shape;315;p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7" y="5505965"/>
            <a:ext cx="2124378" cy="45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Google Shape;316;p12"/>
          <p:cNvSpPr txBox="1"/>
          <p:nvPr/>
        </p:nvSpPr>
        <p:spPr>
          <a:xfrm>
            <a:off x="298907" y="4971057"/>
            <a:ext cx="1289891" cy="34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redress.org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14;p2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8" name="Google Shape;115;p2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" name="Google Shape;116;p2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Google Shape;117;p2"/>
          <p:cNvSpPr txBox="1"/>
          <p:nvPr/>
        </p:nvSpPr>
        <p:spPr>
          <a:xfrm>
            <a:off x="800083" y="405780"/>
            <a:ext cx="2451043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INTRODUCTION</a:t>
            </a:r>
          </a:p>
        </p:txBody>
      </p:sp>
      <p:sp>
        <p:nvSpPr>
          <p:cNvPr id="141" name="Google Shape;118;p2"/>
          <p:cNvSpPr/>
          <p:nvPr/>
        </p:nvSpPr>
        <p:spPr>
          <a:xfrm>
            <a:off x="3369890" y="535405"/>
            <a:ext cx="6918549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2" name="Google Shape;119;p2" descr="Google Shape;119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oogle Shape;120;p2"/>
          <p:cNvGrpSpPr/>
          <p:nvPr/>
        </p:nvGrpSpPr>
        <p:grpSpPr>
          <a:xfrm>
            <a:off x="1875171" y="2377287"/>
            <a:ext cx="2028844" cy="2030402"/>
            <a:chOff x="0" y="0"/>
            <a:chExt cx="2028842" cy="2030400"/>
          </a:xfrm>
        </p:grpSpPr>
        <p:sp>
          <p:nvSpPr>
            <p:cNvPr id="143" name="Circle"/>
            <p:cNvSpPr/>
            <p:nvPr/>
          </p:nvSpPr>
          <p:spPr>
            <a:xfrm>
              <a:off x="-1" y="-1"/>
              <a:ext cx="2028844" cy="2030402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Exhaustion"/>
            <p:cNvSpPr txBox="1"/>
            <p:nvPr/>
          </p:nvSpPr>
          <p:spPr>
            <a:xfrm>
              <a:off x="342841" y="848675"/>
              <a:ext cx="1343158" cy="333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Exhaustion</a:t>
              </a:r>
            </a:p>
          </p:txBody>
        </p:sp>
      </p:grpSp>
      <p:grpSp>
        <p:nvGrpSpPr>
          <p:cNvPr id="148" name="Google Shape;121;p2"/>
          <p:cNvGrpSpPr/>
          <p:nvPr/>
        </p:nvGrpSpPr>
        <p:grpSpPr>
          <a:xfrm>
            <a:off x="5090185" y="2377287"/>
            <a:ext cx="2028843" cy="2030402"/>
            <a:chOff x="0" y="0"/>
            <a:chExt cx="2028842" cy="2030400"/>
          </a:xfrm>
        </p:grpSpPr>
        <p:sp>
          <p:nvSpPr>
            <p:cNvPr id="146" name="Circle"/>
            <p:cNvSpPr/>
            <p:nvPr/>
          </p:nvSpPr>
          <p:spPr>
            <a:xfrm>
              <a:off x="-1" y="-1"/>
              <a:ext cx="2028844" cy="2030402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Unavailability"/>
            <p:cNvSpPr txBox="1"/>
            <p:nvPr/>
          </p:nvSpPr>
          <p:spPr>
            <a:xfrm>
              <a:off x="297116" y="894375"/>
              <a:ext cx="1398608" cy="24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Unavailability</a:t>
              </a:r>
            </a:p>
          </p:txBody>
        </p:sp>
      </p:grpSp>
      <p:grpSp>
        <p:nvGrpSpPr>
          <p:cNvPr id="151" name="Google Shape;122;p2"/>
          <p:cNvGrpSpPr/>
          <p:nvPr/>
        </p:nvGrpSpPr>
        <p:grpSpPr>
          <a:xfrm>
            <a:off x="8305197" y="2377287"/>
            <a:ext cx="2028843" cy="2030402"/>
            <a:chOff x="0" y="0"/>
            <a:chExt cx="2028842" cy="2030400"/>
          </a:xfrm>
        </p:grpSpPr>
        <p:sp>
          <p:nvSpPr>
            <p:cNvPr id="149" name="Circle"/>
            <p:cNvSpPr/>
            <p:nvPr/>
          </p:nvSpPr>
          <p:spPr>
            <a:xfrm>
              <a:off x="-1" y="-1"/>
              <a:ext cx="2028844" cy="2030402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Undue delays"/>
            <p:cNvSpPr txBox="1"/>
            <p:nvPr/>
          </p:nvSpPr>
          <p:spPr>
            <a:xfrm>
              <a:off x="297116" y="894375"/>
              <a:ext cx="1398608" cy="24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Undue delays</a:t>
              </a:r>
            </a:p>
          </p:txBody>
        </p:sp>
      </p:grpSp>
      <p:sp>
        <p:nvSpPr>
          <p:cNvPr id="152" name="Google Shape;123;p2"/>
          <p:cNvSpPr/>
          <p:nvPr/>
        </p:nvSpPr>
        <p:spPr>
          <a:xfrm>
            <a:off x="4012021" y="3280978"/>
            <a:ext cx="970156" cy="253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Google Shape;124;p2"/>
          <p:cNvSpPr/>
          <p:nvPr/>
        </p:nvSpPr>
        <p:spPr>
          <a:xfrm>
            <a:off x="797007" y="3280978"/>
            <a:ext cx="970157" cy="253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oogle Shape;125;p2"/>
          <p:cNvSpPr/>
          <p:nvPr/>
        </p:nvSpPr>
        <p:spPr>
          <a:xfrm>
            <a:off x="7227034" y="3280978"/>
            <a:ext cx="970157" cy="253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Google Shape;126;p2"/>
          <p:cNvSpPr/>
          <p:nvPr/>
        </p:nvSpPr>
        <p:spPr>
          <a:xfrm>
            <a:off x="10442047" y="3280978"/>
            <a:ext cx="970157" cy="253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Google Shape;127;p2"/>
          <p:cNvSpPr/>
          <p:nvPr/>
        </p:nvSpPr>
        <p:spPr>
          <a:xfrm>
            <a:off x="1508822" y="4728892"/>
            <a:ext cx="4404732" cy="105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3" y="0"/>
                </a:lnTo>
                <a:lnTo>
                  <a:pt x="21600" y="10800"/>
                </a:lnTo>
                <a:lnTo>
                  <a:pt x="19003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7" name="Google Shape;128;p2"/>
          <p:cNvSpPr/>
          <p:nvPr/>
        </p:nvSpPr>
        <p:spPr>
          <a:xfrm>
            <a:off x="-1339841" y="2377288"/>
            <a:ext cx="2028843" cy="2030401"/>
          </a:xfrm>
          <a:prstGeom prst="ellipse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Google Shape;129;p2"/>
          <p:cNvSpPr/>
          <p:nvPr/>
        </p:nvSpPr>
        <p:spPr>
          <a:xfrm>
            <a:off x="11520212" y="2377288"/>
            <a:ext cx="2028843" cy="2030401"/>
          </a:xfrm>
          <a:prstGeom prst="ellipse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" name="Google Shape;130;p2"/>
          <p:cNvSpPr txBox="1"/>
          <p:nvPr/>
        </p:nvSpPr>
        <p:spPr>
          <a:xfrm>
            <a:off x="2316028" y="5088504"/>
            <a:ext cx="2063950" cy="34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National remedies </a:t>
            </a:r>
          </a:p>
        </p:txBody>
      </p:sp>
      <p:sp>
        <p:nvSpPr>
          <p:cNvPr id="160" name="Google Shape;127;p2"/>
          <p:cNvSpPr/>
          <p:nvPr/>
        </p:nvSpPr>
        <p:spPr>
          <a:xfrm>
            <a:off x="6030021" y="4728892"/>
            <a:ext cx="4404733" cy="105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3" y="0"/>
                </a:lnTo>
                <a:lnTo>
                  <a:pt x="21600" y="10800"/>
                </a:lnTo>
                <a:lnTo>
                  <a:pt x="1900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" name="Regional and International Avenues"/>
          <p:cNvSpPr txBox="1"/>
          <p:nvPr/>
        </p:nvSpPr>
        <p:spPr>
          <a:xfrm>
            <a:off x="6198217" y="5134204"/>
            <a:ext cx="3704947" cy="24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/>
              <a:t>Regional</a:t>
            </a:r>
            <a:r>
              <a:t> and International Avenues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36;p3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Google Shape;137;p3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Google Shape;138;p3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Google Shape;139;p3"/>
          <p:cNvSpPr txBox="1"/>
          <p:nvPr/>
        </p:nvSpPr>
        <p:spPr>
          <a:xfrm>
            <a:off x="800084" y="414063"/>
            <a:ext cx="1580373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FACTORS</a:t>
            </a:r>
          </a:p>
        </p:txBody>
      </p:sp>
      <p:sp>
        <p:nvSpPr>
          <p:cNvPr id="167" name="Google Shape;140;p3"/>
          <p:cNvSpPr/>
          <p:nvPr/>
        </p:nvSpPr>
        <p:spPr>
          <a:xfrm>
            <a:off x="2341853" y="535405"/>
            <a:ext cx="7946585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8" name="Google Shape;141;p3" descr="Google Shape;141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oogle Shape;142;p3" descr="Google Shape;142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78" y="3172523"/>
            <a:ext cx="3551642" cy="35516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oogle Shape;143;p3"/>
          <p:cNvGrpSpPr/>
          <p:nvPr/>
        </p:nvGrpSpPr>
        <p:grpSpPr>
          <a:xfrm>
            <a:off x="4445142" y="1452150"/>
            <a:ext cx="1607797" cy="1609033"/>
            <a:chOff x="0" y="0"/>
            <a:chExt cx="1607796" cy="1609032"/>
          </a:xfrm>
        </p:grpSpPr>
        <p:sp>
          <p:nvSpPr>
            <p:cNvPr id="170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Admissibility criteria"/>
            <p:cNvSpPr txBox="1"/>
            <p:nvPr/>
          </p:nvSpPr>
          <p:spPr>
            <a:xfrm>
              <a:off x="158720" y="491942"/>
              <a:ext cx="1290356" cy="625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Admissibility criteria</a:t>
              </a:r>
            </a:p>
          </p:txBody>
        </p:sp>
      </p:grpSp>
      <p:grpSp>
        <p:nvGrpSpPr>
          <p:cNvPr id="175" name="Google Shape;144;p3"/>
          <p:cNvGrpSpPr/>
          <p:nvPr/>
        </p:nvGrpSpPr>
        <p:grpSpPr>
          <a:xfrm>
            <a:off x="2366085" y="1662906"/>
            <a:ext cx="1946678" cy="1829447"/>
            <a:chOff x="0" y="0"/>
            <a:chExt cx="1946677" cy="1829446"/>
          </a:xfrm>
        </p:grpSpPr>
        <p:sp>
          <p:nvSpPr>
            <p:cNvPr id="173" name="Oval"/>
            <p:cNvSpPr/>
            <p:nvPr/>
          </p:nvSpPr>
          <p:spPr>
            <a:xfrm>
              <a:off x="0" y="0"/>
              <a:ext cx="1946678" cy="1829447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Geographical location of the violation"/>
            <p:cNvSpPr/>
            <p:nvPr/>
          </p:nvSpPr>
          <p:spPr>
            <a:xfrm>
              <a:off x="257790" y="914723"/>
              <a:ext cx="14310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Geographical location of the violation </a:t>
              </a:r>
            </a:p>
          </p:txBody>
        </p:sp>
      </p:grpSp>
      <p:grpSp>
        <p:nvGrpSpPr>
          <p:cNvPr id="178" name="Google Shape;145;p3"/>
          <p:cNvGrpSpPr/>
          <p:nvPr/>
        </p:nvGrpSpPr>
        <p:grpSpPr>
          <a:xfrm>
            <a:off x="2720692" y="3760727"/>
            <a:ext cx="1607797" cy="1609033"/>
            <a:chOff x="0" y="0"/>
            <a:chExt cx="1607796" cy="1609032"/>
          </a:xfrm>
        </p:grpSpPr>
        <p:sp>
          <p:nvSpPr>
            <p:cNvPr id="176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Type of violation"/>
            <p:cNvSpPr txBox="1"/>
            <p:nvPr/>
          </p:nvSpPr>
          <p:spPr>
            <a:xfrm>
              <a:off x="281180" y="491941"/>
              <a:ext cx="1045435" cy="625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Type of violation</a:t>
              </a:r>
            </a:p>
          </p:txBody>
        </p:sp>
      </p:grpSp>
      <p:grpSp>
        <p:nvGrpSpPr>
          <p:cNvPr id="181" name="Google Shape;146;p3"/>
          <p:cNvGrpSpPr/>
          <p:nvPr/>
        </p:nvGrpSpPr>
        <p:grpSpPr>
          <a:xfrm>
            <a:off x="3890117" y="5086867"/>
            <a:ext cx="1607798" cy="1609033"/>
            <a:chOff x="0" y="0"/>
            <a:chExt cx="1607796" cy="1609032"/>
          </a:xfrm>
        </p:grpSpPr>
        <p:sp>
          <p:nvSpPr>
            <p:cNvPr id="179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Treaty ratification status"/>
            <p:cNvSpPr txBox="1"/>
            <p:nvPr/>
          </p:nvSpPr>
          <p:spPr>
            <a:xfrm>
              <a:off x="182408" y="345891"/>
              <a:ext cx="1144208" cy="917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Treaty ratification status</a:t>
              </a:r>
            </a:p>
          </p:txBody>
        </p:sp>
      </p:grpSp>
      <p:grpSp>
        <p:nvGrpSpPr>
          <p:cNvPr id="184" name="Google Shape;147;p3"/>
          <p:cNvGrpSpPr/>
          <p:nvPr/>
        </p:nvGrpSpPr>
        <p:grpSpPr>
          <a:xfrm>
            <a:off x="6532495" y="1452150"/>
            <a:ext cx="1607797" cy="1609033"/>
            <a:chOff x="0" y="0"/>
            <a:chExt cx="1607796" cy="1609032"/>
          </a:xfrm>
        </p:grpSpPr>
        <p:sp>
          <p:nvSpPr>
            <p:cNvPr id="182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Impact"/>
            <p:cNvSpPr txBox="1"/>
            <p:nvPr/>
          </p:nvSpPr>
          <p:spPr>
            <a:xfrm>
              <a:off x="281180" y="637991"/>
              <a:ext cx="1045435" cy="333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Impact</a:t>
              </a:r>
            </a:p>
          </p:txBody>
        </p:sp>
      </p:grpSp>
      <p:sp>
        <p:nvSpPr>
          <p:cNvPr id="185" name="Google Shape;148;p3"/>
          <p:cNvSpPr/>
          <p:nvPr/>
        </p:nvSpPr>
        <p:spPr>
          <a:xfrm>
            <a:off x="7740051" y="3707927"/>
            <a:ext cx="1864923" cy="1873600"/>
          </a:xfrm>
          <a:prstGeom prst="ellipse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8" name="Google Shape;149;p3"/>
          <p:cNvGrpSpPr/>
          <p:nvPr/>
        </p:nvGrpSpPr>
        <p:grpSpPr>
          <a:xfrm>
            <a:off x="8155609" y="2054969"/>
            <a:ext cx="1607797" cy="1609033"/>
            <a:chOff x="0" y="0"/>
            <a:chExt cx="1607796" cy="1609032"/>
          </a:xfrm>
        </p:grpSpPr>
        <p:sp>
          <p:nvSpPr>
            <p:cNvPr id="186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peed"/>
            <p:cNvSpPr txBox="1"/>
            <p:nvPr/>
          </p:nvSpPr>
          <p:spPr>
            <a:xfrm>
              <a:off x="281180" y="637991"/>
              <a:ext cx="1045435" cy="333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Speed</a:t>
              </a:r>
            </a:p>
          </p:txBody>
        </p:sp>
      </p:grpSp>
      <p:grpSp>
        <p:nvGrpSpPr>
          <p:cNvPr id="191" name="Google Shape;150;p3"/>
          <p:cNvGrpSpPr/>
          <p:nvPr/>
        </p:nvGrpSpPr>
        <p:grpSpPr>
          <a:xfrm>
            <a:off x="6532494" y="5086866"/>
            <a:ext cx="1607799" cy="1609035"/>
            <a:chOff x="-1" y="-1"/>
            <a:chExt cx="1607798" cy="1609034"/>
          </a:xfrm>
        </p:grpSpPr>
        <p:sp>
          <p:nvSpPr>
            <p:cNvPr id="189" name="Circle"/>
            <p:cNvSpPr/>
            <p:nvPr/>
          </p:nvSpPr>
          <p:spPr>
            <a:xfrm>
              <a:off x="-1" y="-1"/>
              <a:ext cx="1607798" cy="1609034"/>
            </a:xfrm>
            <a:prstGeom prst="ellipse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Effectiveness"/>
            <p:cNvSpPr txBox="1"/>
            <p:nvPr/>
          </p:nvSpPr>
          <p:spPr>
            <a:xfrm>
              <a:off x="148848" y="619872"/>
              <a:ext cx="1396365" cy="36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Effectiveness</a:t>
              </a:r>
            </a:p>
          </p:txBody>
        </p:sp>
      </p:grpSp>
      <p:sp>
        <p:nvSpPr>
          <p:cNvPr id="192" name="Google Shape;151;p3"/>
          <p:cNvSpPr txBox="1"/>
          <p:nvPr/>
        </p:nvSpPr>
        <p:spPr>
          <a:xfrm>
            <a:off x="6753657" y="3172523"/>
            <a:ext cx="657474" cy="225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1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?</a:t>
            </a:r>
          </a:p>
        </p:txBody>
      </p:sp>
      <p:sp>
        <p:nvSpPr>
          <p:cNvPr id="193" name="Google Shape;152;p3"/>
          <p:cNvSpPr txBox="1"/>
          <p:nvPr/>
        </p:nvSpPr>
        <p:spPr>
          <a:xfrm>
            <a:off x="7868615" y="4398720"/>
            <a:ext cx="1607797" cy="33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Implementation</a:t>
            </a:r>
          </a:p>
        </p:txBody>
      </p:sp>
      <p:sp>
        <p:nvSpPr>
          <p:cNvPr id="194" name="Google Shape;151;p3"/>
          <p:cNvSpPr txBox="1"/>
          <p:nvPr/>
        </p:nvSpPr>
        <p:spPr>
          <a:xfrm>
            <a:off x="4365279" y="2738584"/>
            <a:ext cx="657474" cy="225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1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?</a:t>
            </a:r>
          </a:p>
        </p:txBody>
      </p:sp>
      <p:sp>
        <p:nvSpPr>
          <p:cNvPr id="195" name="Google Shape;151;p3"/>
          <p:cNvSpPr txBox="1"/>
          <p:nvPr/>
        </p:nvSpPr>
        <p:spPr>
          <a:xfrm>
            <a:off x="5767263" y="1337850"/>
            <a:ext cx="657474" cy="225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1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58;p4" descr="Google Shape;158;p4"/>
          <p:cNvPicPr>
            <a:picLocks noChangeAspect="1"/>
          </p:cNvPicPr>
          <p:nvPr/>
        </p:nvPicPr>
        <p:blipFill>
          <a:blip r:embed="rId3">
            <a:alphaModFix amt="50293"/>
          </a:blip>
          <a:srcRect l="13682" t="25645" r="13682" b="29331"/>
          <a:stretch>
            <a:fillRect/>
          </a:stretch>
        </p:blipFill>
        <p:spPr>
          <a:xfrm>
            <a:off x="0" y="1202776"/>
            <a:ext cx="12192000" cy="566792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Google Shape;159;p4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Google Shape;160;p4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Google Shape;161;p4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Google Shape;162;p4"/>
          <p:cNvSpPr txBox="1"/>
          <p:nvPr/>
        </p:nvSpPr>
        <p:spPr>
          <a:xfrm>
            <a:off x="800083" y="405780"/>
            <a:ext cx="6527735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 HUMAN RIGHTS SYSTEM: COMMITTEES</a:t>
            </a:r>
          </a:p>
        </p:txBody>
      </p:sp>
      <p:sp>
        <p:nvSpPr>
          <p:cNvPr id="202" name="Google Shape;163;p4"/>
          <p:cNvSpPr/>
          <p:nvPr/>
        </p:nvSpPr>
        <p:spPr>
          <a:xfrm>
            <a:off x="7388772" y="535405"/>
            <a:ext cx="2899668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3" name="Google Shape;164;p4" descr="Google Shape;164;p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4" name="Google Shape;166;p4"/>
          <p:cNvGraphicFramePr/>
          <p:nvPr/>
        </p:nvGraphicFramePr>
        <p:xfrm>
          <a:off x="705529" y="4141235"/>
          <a:ext cx="10484043" cy="17952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181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5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33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HRC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CAT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CED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CEDAW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3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Treaty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ICCPR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UNCAT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ICPPED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CEDAW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3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Expert members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18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10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10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23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6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Arial"/>
                        </a:rPr>
                        <a:t>Specialty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Civil &amp; political rights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Torture &amp; CIDTP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Enforced Disappearances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Arial"/>
                        </a:rPr>
                        <a:t>Discrimination against women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172;p5" descr="Google Shape;172;p5"/>
          <p:cNvPicPr>
            <a:picLocks noChangeAspect="1"/>
          </p:cNvPicPr>
          <p:nvPr/>
        </p:nvPicPr>
        <p:blipFill>
          <a:blip r:embed="rId3"/>
          <a:srcRect t="21810" b="8456"/>
          <a:stretch>
            <a:fillRect/>
          </a:stretch>
        </p:blipFill>
        <p:spPr>
          <a:xfrm>
            <a:off x="-2" y="1190075"/>
            <a:ext cx="12196469" cy="56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Google Shape;174;p5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0" name="Google Shape;175;p5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Google Shape;176;p5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" name="Google Shape;177;p5"/>
          <p:cNvSpPr txBox="1"/>
          <p:nvPr/>
        </p:nvSpPr>
        <p:spPr>
          <a:xfrm>
            <a:off x="800084" y="405780"/>
            <a:ext cx="7462093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 HUMAN RIGHTS SYSTEM: SPECIAL MANDATES</a:t>
            </a:r>
          </a:p>
        </p:txBody>
      </p:sp>
      <p:sp>
        <p:nvSpPr>
          <p:cNvPr id="213" name="Google Shape;178;p5"/>
          <p:cNvSpPr/>
          <p:nvPr/>
        </p:nvSpPr>
        <p:spPr>
          <a:xfrm>
            <a:off x="8304028" y="535405"/>
            <a:ext cx="1984408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4" name="Google Shape;179;p5" descr="Google Shape;179;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oogle Shape;180;p5"/>
          <p:cNvGrpSpPr/>
          <p:nvPr/>
        </p:nvGrpSpPr>
        <p:grpSpPr>
          <a:xfrm>
            <a:off x="2693161" y="3973000"/>
            <a:ext cx="6787299" cy="936186"/>
            <a:chOff x="0" y="0"/>
            <a:chExt cx="6787299" cy="936184"/>
          </a:xfrm>
        </p:grpSpPr>
        <p:sp>
          <p:nvSpPr>
            <p:cNvPr id="215" name="Google Shape;181;p5"/>
            <p:cNvSpPr/>
            <p:nvPr/>
          </p:nvSpPr>
          <p:spPr>
            <a:xfrm>
              <a:off x="2316641" y="132621"/>
              <a:ext cx="2150329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Google Shape;182;p5"/>
            <p:cNvSpPr/>
            <p:nvPr/>
          </p:nvSpPr>
          <p:spPr>
            <a:xfrm>
              <a:off x="2461607" y="0"/>
              <a:ext cx="1860396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Google Shape;183;p5"/>
            <p:cNvSpPr txBox="1"/>
            <p:nvPr/>
          </p:nvSpPr>
          <p:spPr>
            <a:xfrm>
              <a:off x="2536805" y="201727"/>
              <a:ext cx="1728322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WGEID</a:t>
              </a:r>
            </a:p>
          </p:txBody>
        </p:sp>
        <p:sp>
          <p:nvSpPr>
            <p:cNvPr id="218" name="Google Shape;184;p5"/>
            <p:cNvSpPr/>
            <p:nvPr/>
          </p:nvSpPr>
          <p:spPr>
            <a:xfrm>
              <a:off x="4636972" y="132621"/>
              <a:ext cx="2150328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Google Shape;185;p5"/>
            <p:cNvSpPr/>
            <p:nvPr/>
          </p:nvSpPr>
          <p:spPr>
            <a:xfrm>
              <a:off x="4781937" y="0"/>
              <a:ext cx="1860396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" name="Google Shape;186;p5"/>
            <p:cNvSpPr txBox="1"/>
            <p:nvPr/>
          </p:nvSpPr>
          <p:spPr>
            <a:xfrm>
              <a:off x="4857135" y="201727"/>
              <a:ext cx="1728322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SR Torture</a:t>
              </a:r>
            </a:p>
          </p:txBody>
        </p:sp>
        <p:sp>
          <p:nvSpPr>
            <p:cNvPr id="221" name="Google Shape;187;p5"/>
            <p:cNvSpPr/>
            <p:nvPr/>
          </p:nvSpPr>
          <p:spPr>
            <a:xfrm>
              <a:off x="-1" y="132621"/>
              <a:ext cx="2150328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Google Shape;188;p5"/>
            <p:cNvSpPr/>
            <p:nvPr/>
          </p:nvSpPr>
          <p:spPr>
            <a:xfrm>
              <a:off x="144965" y="0"/>
              <a:ext cx="1860396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" name="Google Shape;189;p5"/>
            <p:cNvSpPr txBox="1"/>
            <p:nvPr/>
          </p:nvSpPr>
          <p:spPr>
            <a:xfrm>
              <a:off x="220163" y="201727"/>
              <a:ext cx="1728322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WGAD</a:t>
              </a:r>
            </a:p>
          </p:txBody>
        </p:sp>
      </p:grpSp>
      <p:grpSp>
        <p:nvGrpSpPr>
          <p:cNvPr id="231" name="Google Shape;190;p5"/>
          <p:cNvGrpSpPr/>
          <p:nvPr/>
        </p:nvGrpSpPr>
        <p:grpSpPr>
          <a:xfrm>
            <a:off x="3644272" y="5090874"/>
            <a:ext cx="4463445" cy="936186"/>
            <a:chOff x="0" y="0"/>
            <a:chExt cx="4463443" cy="936184"/>
          </a:xfrm>
        </p:grpSpPr>
        <p:sp>
          <p:nvSpPr>
            <p:cNvPr id="225" name="Google Shape;191;p5"/>
            <p:cNvSpPr/>
            <p:nvPr/>
          </p:nvSpPr>
          <p:spPr>
            <a:xfrm>
              <a:off x="0" y="132621"/>
              <a:ext cx="2150328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" name="Google Shape;192;p5"/>
            <p:cNvSpPr/>
            <p:nvPr/>
          </p:nvSpPr>
          <p:spPr>
            <a:xfrm>
              <a:off x="144966" y="0"/>
              <a:ext cx="1860395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" name="Google Shape;193;p5"/>
            <p:cNvSpPr txBox="1"/>
            <p:nvPr/>
          </p:nvSpPr>
          <p:spPr>
            <a:xfrm>
              <a:off x="220164" y="201727"/>
              <a:ext cx="1728320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SR VAW</a:t>
              </a:r>
            </a:p>
          </p:txBody>
        </p:sp>
        <p:sp>
          <p:nvSpPr>
            <p:cNvPr id="228" name="Google Shape;194;p5"/>
            <p:cNvSpPr/>
            <p:nvPr/>
          </p:nvSpPr>
          <p:spPr>
            <a:xfrm>
              <a:off x="2313116" y="132621"/>
              <a:ext cx="2150328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" name="Google Shape;195;p5"/>
            <p:cNvSpPr/>
            <p:nvPr/>
          </p:nvSpPr>
          <p:spPr>
            <a:xfrm>
              <a:off x="2458082" y="0"/>
              <a:ext cx="1860395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" name="Google Shape;196;p5"/>
            <p:cNvSpPr txBox="1"/>
            <p:nvPr/>
          </p:nvSpPr>
          <p:spPr>
            <a:xfrm>
              <a:off x="2533280" y="201727"/>
              <a:ext cx="1728321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SR Truth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02;p6" descr="Google Shape;202;p6"/>
          <p:cNvPicPr>
            <a:picLocks noChangeAspect="1"/>
          </p:cNvPicPr>
          <p:nvPr/>
        </p:nvPicPr>
        <p:blipFill>
          <a:blip r:embed="rId3">
            <a:alphaModFix amt="26487"/>
          </a:blip>
          <a:srcRect l="20726" t="34259" r="20726" b="24753"/>
          <a:stretch>
            <a:fillRect/>
          </a:stretch>
        </p:blipFill>
        <p:spPr>
          <a:xfrm>
            <a:off x="-2" y="1190077"/>
            <a:ext cx="12192001" cy="566792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ogle Shape;203;p6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" name="Google Shape;204;p6"/>
          <p:cNvSpPr/>
          <p:nvPr/>
        </p:nvSpPr>
        <p:spPr>
          <a:xfrm>
            <a:off x="0" y="535405"/>
            <a:ext cx="460211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8" name="Google Shape;205;p6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Google Shape;206;p6"/>
          <p:cNvSpPr txBox="1"/>
          <p:nvPr/>
        </p:nvSpPr>
        <p:spPr>
          <a:xfrm>
            <a:off x="571483" y="448046"/>
            <a:ext cx="7739578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AFRICAN REGIONAL HUMAN RIGHTS MECHANISMS</a:t>
            </a:r>
          </a:p>
        </p:txBody>
      </p:sp>
      <p:sp>
        <p:nvSpPr>
          <p:cNvPr id="240" name="Google Shape;207;p6"/>
          <p:cNvSpPr/>
          <p:nvPr/>
        </p:nvSpPr>
        <p:spPr>
          <a:xfrm>
            <a:off x="8256639" y="535405"/>
            <a:ext cx="2135038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1" name="Google Shape;208;p6" descr="Google Shape;208;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2" name="Google Shape;210;p6"/>
          <p:cNvGraphicFramePr/>
          <p:nvPr/>
        </p:nvGraphicFramePr>
        <p:xfrm>
          <a:off x="1551368" y="2641713"/>
          <a:ext cx="9089260" cy="3755097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98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8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AComHPR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ACtHPR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ECOWAS CJ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Treaty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African Charter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African Charter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UDHR, African Charter, ICCPR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Member states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54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30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ECOWAS States (15)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Location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Banjul, Gambia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Arusha, Tanzania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Abuja, Nigeria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Since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1986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2006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sym typeface="Arial"/>
                        </a:rPr>
                        <a:t>1991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16;p7" descr="Google Shape;216;p7"/>
          <p:cNvPicPr>
            <a:picLocks noChangeAspect="1"/>
          </p:cNvPicPr>
          <p:nvPr/>
        </p:nvPicPr>
        <p:blipFill>
          <a:blip r:embed="rId3">
            <a:alphaModFix amt="49610"/>
          </a:blip>
          <a:srcRect t="12808" b="12808"/>
          <a:stretch>
            <a:fillRect/>
          </a:stretch>
        </p:blipFill>
        <p:spPr>
          <a:xfrm>
            <a:off x="-2" y="1190076"/>
            <a:ext cx="12192001" cy="566792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Google Shape;217;p7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8" name="Google Shape;218;p7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9" name="Google Shape;219;p7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0" name="Google Shape;220;p7"/>
          <p:cNvSpPr txBox="1"/>
          <p:nvPr/>
        </p:nvSpPr>
        <p:spPr>
          <a:xfrm>
            <a:off x="800084" y="405780"/>
            <a:ext cx="7897340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EUROPEAN REGIONAL HUMAN RIGHTS MECHANISM</a:t>
            </a:r>
          </a:p>
        </p:txBody>
      </p:sp>
      <p:sp>
        <p:nvSpPr>
          <p:cNvPr id="251" name="Google Shape;221;p7"/>
          <p:cNvSpPr/>
          <p:nvPr/>
        </p:nvSpPr>
        <p:spPr>
          <a:xfrm>
            <a:off x="8733034" y="535405"/>
            <a:ext cx="1555406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2" name="Google Shape;222;p7" descr="Google Shape;222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3" name="Google Shape;224;p7"/>
          <p:cNvGraphicFramePr/>
          <p:nvPr/>
        </p:nvGraphicFramePr>
        <p:xfrm>
          <a:off x="2152776" y="1606215"/>
          <a:ext cx="8715742" cy="254795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23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2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753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Body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Petition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Treaty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Member States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Date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Location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42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ECtHR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Individuals, NGOs, States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ECHR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47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1959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Strasbourg,
France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30;p8" descr="Google Shape;230;p8"/>
          <p:cNvPicPr>
            <a:picLocks noChangeAspect="1"/>
          </p:cNvPicPr>
          <p:nvPr/>
        </p:nvPicPr>
        <p:blipFill>
          <a:blip r:embed="rId3">
            <a:alphaModFix amt="49904"/>
          </a:blip>
          <a:srcRect t="15098" b="15098"/>
          <a:stretch>
            <a:fillRect/>
          </a:stretch>
        </p:blipFill>
        <p:spPr>
          <a:xfrm>
            <a:off x="-2" y="1190076"/>
            <a:ext cx="12192001" cy="566792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Google Shape;231;p8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9" name="Google Shape;232;p8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Google Shape;233;p8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Google Shape;234;p8"/>
          <p:cNvSpPr txBox="1"/>
          <p:nvPr/>
        </p:nvSpPr>
        <p:spPr>
          <a:xfrm>
            <a:off x="800084" y="405780"/>
            <a:ext cx="7253253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INTER-AMERICAN HUMAN RIGHTS MECHANISM</a:t>
            </a:r>
          </a:p>
        </p:txBody>
      </p:sp>
      <p:sp>
        <p:nvSpPr>
          <p:cNvPr id="262" name="Google Shape;235;p8"/>
          <p:cNvSpPr/>
          <p:nvPr/>
        </p:nvSpPr>
        <p:spPr>
          <a:xfrm>
            <a:off x="8117840" y="535405"/>
            <a:ext cx="21706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63" name="Google Shape;236;p8" descr="Google Shape;236;p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4" name="Google Shape;238;p8"/>
          <p:cNvGraphicFramePr/>
          <p:nvPr/>
        </p:nvGraphicFramePr>
        <p:xfrm>
          <a:off x="4054113" y="3056632"/>
          <a:ext cx="7916689" cy="342352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00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5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802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 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Petition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Treaty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Member States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Date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Location</a:t>
                      </a:r>
                    </a:p>
                  </a:txBody>
                  <a:tcPr marL="72000" marR="72000" marT="72000" marB="72000" anchor="ctr" horzOverflow="overflow"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48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IAComHR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Individuals, NGOs, States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American Declaration, ACHR, others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35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1959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Washington DC, US</a:t>
                      </a:r>
                    </a:p>
                  </a:txBody>
                  <a:tcPr marL="72000" marR="72000" marT="72000" marB="72000" anchor="ctr" horzOverflow="overflow">
                    <a:lnT w="12700">
                      <a:solidFill>
                        <a:srgbClr val="FFFFFF"/>
                      </a:solidFill>
                    </a:lnT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02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IACtHR</a:t>
                      </a:r>
                    </a:p>
                  </a:txBody>
                  <a:tcPr marL="72000" marR="72000" marT="72000" marB="720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IAComHR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ACHR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20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1979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San José, Costa Rica</a:t>
                      </a:r>
                    </a:p>
                  </a:txBody>
                  <a:tcPr marL="72000" marR="72000" marT="72000" marB="72000" anchor="ctr" horzOverflow="overflow">
                    <a:solidFill>
                      <a:srgbClr val="F9DE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44;p9"/>
          <p:cNvSpPr/>
          <p:nvPr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Google Shape;245;p9"/>
          <p:cNvSpPr/>
          <p:nvPr/>
        </p:nvSpPr>
        <p:spPr>
          <a:xfrm>
            <a:off x="0" y="535405"/>
            <a:ext cx="68132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0" name="Google Shape;246;p9"/>
          <p:cNvSpPr/>
          <p:nvPr/>
        </p:nvSpPr>
        <p:spPr>
          <a:xfrm>
            <a:off x="0" y="1070810"/>
            <a:ext cx="12192000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1" name="Google Shape;247;p9"/>
          <p:cNvSpPr txBox="1"/>
          <p:nvPr/>
        </p:nvSpPr>
        <p:spPr>
          <a:xfrm>
            <a:off x="800084" y="405780"/>
            <a:ext cx="3733637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ADMISSIBILITY CRITERIA</a:t>
            </a:r>
          </a:p>
        </p:txBody>
      </p:sp>
      <p:sp>
        <p:nvSpPr>
          <p:cNvPr id="272" name="Google Shape;248;p9"/>
          <p:cNvSpPr/>
          <p:nvPr/>
        </p:nvSpPr>
        <p:spPr>
          <a:xfrm>
            <a:off x="4633645" y="535405"/>
            <a:ext cx="5654795" cy="270001"/>
          </a:xfrm>
          <a:prstGeom prst="rect">
            <a:avLst/>
          </a:prstGeom>
          <a:solidFill>
            <a:srgbClr val="F9DE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3" name="Google Shape;249;p9" descr="Google Shape;249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34" y="423363"/>
            <a:ext cx="1473200" cy="488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Google Shape;250;p9"/>
          <p:cNvGrpSpPr/>
          <p:nvPr/>
        </p:nvGrpSpPr>
        <p:grpSpPr>
          <a:xfrm>
            <a:off x="589374" y="2544753"/>
            <a:ext cx="5443372" cy="3076957"/>
            <a:chOff x="0" y="0"/>
            <a:chExt cx="5443370" cy="3076955"/>
          </a:xfrm>
        </p:grpSpPr>
        <p:sp>
          <p:nvSpPr>
            <p:cNvPr id="274" name="Google Shape;251;p9"/>
            <p:cNvSpPr/>
            <p:nvPr/>
          </p:nvSpPr>
          <p:spPr>
            <a:xfrm>
              <a:off x="-1" y="132620"/>
              <a:ext cx="5443372" cy="803565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Google Shape;252;p9"/>
            <p:cNvSpPr/>
            <p:nvPr/>
          </p:nvSpPr>
          <p:spPr>
            <a:xfrm>
              <a:off x="127299" y="-1"/>
              <a:ext cx="5181601" cy="803565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Google Shape;253;p9"/>
            <p:cNvSpPr txBox="1"/>
            <p:nvPr/>
          </p:nvSpPr>
          <p:spPr>
            <a:xfrm>
              <a:off x="771900" y="201726"/>
              <a:ext cx="3892399" cy="340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Individuals, NGOs, States complaints</a:t>
              </a:r>
            </a:p>
          </p:txBody>
        </p:sp>
        <p:sp>
          <p:nvSpPr>
            <p:cNvPr id="277" name="Google Shape;254;p9"/>
            <p:cNvSpPr/>
            <p:nvPr/>
          </p:nvSpPr>
          <p:spPr>
            <a:xfrm>
              <a:off x="-1" y="1197626"/>
              <a:ext cx="5443372" cy="803565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Google Shape;255;p9"/>
            <p:cNvSpPr/>
            <p:nvPr/>
          </p:nvSpPr>
          <p:spPr>
            <a:xfrm>
              <a:off x="127299" y="1065006"/>
              <a:ext cx="5181601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Google Shape;256;p9"/>
            <p:cNvSpPr txBox="1"/>
            <p:nvPr/>
          </p:nvSpPr>
          <p:spPr>
            <a:xfrm>
              <a:off x="1176690" y="1266732"/>
              <a:ext cx="3082819" cy="340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State party to HR instrument</a:t>
              </a:r>
            </a:p>
          </p:txBody>
        </p:sp>
        <p:sp>
          <p:nvSpPr>
            <p:cNvPr id="280" name="Google Shape;257;p9"/>
            <p:cNvSpPr/>
            <p:nvPr/>
          </p:nvSpPr>
          <p:spPr>
            <a:xfrm>
              <a:off x="-1" y="2273392"/>
              <a:ext cx="5443372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Google Shape;258;p9"/>
            <p:cNvSpPr/>
            <p:nvPr/>
          </p:nvSpPr>
          <p:spPr>
            <a:xfrm>
              <a:off x="127299" y="2140771"/>
              <a:ext cx="5181601" cy="803565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Google Shape;259;p9"/>
            <p:cNvSpPr txBox="1"/>
            <p:nvPr/>
          </p:nvSpPr>
          <p:spPr>
            <a:xfrm>
              <a:off x="240921" y="2342498"/>
              <a:ext cx="4954357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Exhaustion of domestic remedies &amp; exceptions</a:t>
              </a:r>
            </a:p>
          </p:txBody>
        </p:sp>
      </p:grpSp>
      <p:grpSp>
        <p:nvGrpSpPr>
          <p:cNvPr id="293" name="Google Shape;260;p9"/>
          <p:cNvGrpSpPr/>
          <p:nvPr/>
        </p:nvGrpSpPr>
        <p:grpSpPr>
          <a:xfrm>
            <a:off x="6166847" y="2544753"/>
            <a:ext cx="5443372" cy="3076957"/>
            <a:chOff x="0" y="0"/>
            <a:chExt cx="5443370" cy="3076955"/>
          </a:xfrm>
        </p:grpSpPr>
        <p:sp>
          <p:nvSpPr>
            <p:cNvPr id="284" name="Google Shape;261;p9"/>
            <p:cNvSpPr/>
            <p:nvPr/>
          </p:nvSpPr>
          <p:spPr>
            <a:xfrm>
              <a:off x="-1" y="132620"/>
              <a:ext cx="5443372" cy="803565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Google Shape;262;p9"/>
            <p:cNvSpPr/>
            <p:nvPr/>
          </p:nvSpPr>
          <p:spPr>
            <a:xfrm>
              <a:off x="127299" y="-1"/>
              <a:ext cx="5181601" cy="803565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Google Shape;263;p9"/>
            <p:cNvSpPr txBox="1"/>
            <p:nvPr/>
          </p:nvSpPr>
          <p:spPr>
            <a:xfrm>
              <a:off x="2098417" y="201726"/>
              <a:ext cx="1239364" cy="340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Time limits</a:t>
              </a:r>
            </a:p>
          </p:txBody>
        </p:sp>
        <p:sp>
          <p:nvSpPr>
            <p:cNvPr id="287" name="Google Shape;264;p9"/>
            <p:cNvSpPr/>
            <p:nvPr/>
          </p:nvSpPr>
          <p:spPr>
            <a:xfrm>
              <a:off x="-1" y="1197626"/>
              <a:ext cx="5443372" cy="803565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Google Shape;265;p9"/>
            <p:cNvSpPr/>
            <p:nvPr/>
          </p:nvSpPr>
          <p:spPr>
            <a:xfrm>
              <a:off x="127299" y="1065006"/>
              <a:ext cx="5181601" cy="803564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Google Shape;266;p9"/>
            <p:cNvSpPr txBox="1"/>
            <p:nvPr/>
          </p:nvSpPr>
          <p:spPr>
            <a:xfrm>
              <a:off x="561041" y="1266732"/>
              <a:ext cx="4314117" cy="340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Not substantially same as other petition </a:t>
              </a:r>
            </a:p>
          </p:txBody>
        </p:sp>
        <p:sp>
          <p:nvSpPr>
            <p:cNvPr id="290" name="Google Shape;267;p9"/>
            <p:cNvSpPr/>
            <p:nvPr/>
          </p:nvSpPr>
          <p:spPr>
            <a:xfrm>
              <a:off x="-1" y="2273392"/>
              <a:ext cx="5443372" cy="803564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Google Shape;268;p9"/>
            <p:cNvSpPr/>
            <p:nvPr/>
          </p:nvSpPr>
          <p:spPr>
            <a:xfrm>
              <a:off x="127299" y="2140771"/>
              <a:ext cx="5181601" cy="803565"/>
            </a:xfrm>
            <a:prstGeom prst="rect">
              <a:avLst/>
            </a:prstGeom>
            <a:solidFill>
              <a:srgbClr val="F9DE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Google Shape;269;p9"/>
            <p:cNvSpPr txBox="1"/>
            <p:nvPr/>
          </p:nvSpPr>
          <p:spPr>
            <a:xfrm>
              <a:off x="938484" y="2342498"/>
              <a:ext cx="3559231" cy="34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No appeals of domestic decisions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876F67DF94449AB901E20D0B16068" ma:contentTypeVersion="13" ma:contentTypeDescription="Create a new document." ma:contentTypeScope="" ma:versionID="8cffa3627700920a6f80cd1dd0f2e245">
  <xsd:schema xmlns:xsd="http://www.w3.org/2001/XMLSchema" xmlns:xs="http://www.w3.org/2001/XMLSchema" xmlns:p="http://schemas.microsoft.com/office/2006/metadata/properties" xmlns:ns2="3ca8ec79-61db-4d0a-8def-ed02265cbf64" xmlns:ns3="fb4bf39c-ebd2-47e5-8cf7-3addc12ccbf5" targetNamespace="http://schemas.microsoft.com/office/2006/metadata/properties" ma:root="true" ma:fieldsID="499a936f39295d7b5cf0dbdc41421694" ns2:_="" ns3:_="">
    <xsd:import namespace="3ca8ec79-61db-4d0a-8def-ed02265cbf64"/>
    <xsd:import namespace="fb4bf39c-ebd2-47e5-8cf7-3addc12cc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8ec79-61db-4d0a-8def-ed02265cb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bf39c-ebd2-47e5-8cf7-3addc12cc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2FFF2D-8C0A-4BFF-8250-7FC601EE4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9F54DC-4B7D-4CD7-889B-766988FBE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8ec79-61db-4d0a-8def-ed02265cbf64"/>
    <ds:schemaRef ds:uri="fb4bf39c-ebd2-47e5-8cf7-3addc12cc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CB0CC-2C27-48C6-8BF6-2914937C10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2021-07-26T10:07:02Z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0x01010082C876F67DF94449AB901E20D0B16068</vt:lpwstr>
  </property>
</Properties>
</file>