
<file path=[Content_Types].xml><?xml version="1.0" encoding="utf-8"?>
<Types xmlns="http://schemas.openxmlformats.org/package/2006/content-types">
  <Default Extension="png" ContentType="image/png"/>
  <Default Extension="bmp" ContentType="image/bmp"/>
  <Default Extension="pdf" ContentType="application/pdf"/>
  <Default Extension="rels" ContentType="application/vnd.openxmlformats-package.relationships+xml"/>
  <Default Extension="jpeg" ContentType="image/jpg"/>
  <Default Extension="mov" ContentType="application/movie"/>
  <Default Extension="xml" ContentType="application/xml"/>
  <Default Extension="gif" ContentType="image/gif"/>
  <Default Extension="tif" ContentType="image/tif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ustomXml" Target="../customXml/item3.xml"/><Relationship Id="rId3" Type="http://schemas.openxmlformats.org/officeDocument/2006/relationships/commentAuthors" Target="commentAuthors.xml"/><Relationship Id="rId7" Type="http://schemas.openxmlformats.org/officeDocument/2006/relationships/notesMaster" Target="notesMasters/notesMaster1.xml"/><Relationship Id="rId12" Type="http://schemas.openxmlformats.org/officeDocument/2006/relationships/slide" Target="slides/slide5.xml"/><Relationship Id="rId17" Type="http://schemas.openxmlformats.org/officeDocument/2006/relationships/customXml" Target="../customXml/item2.xml"/><Relationship Id="rId2" Type="http://schemas.openxmlformats.org/officeDocument/2006/relationships/viewProps" Target="viewProps.xml"/><Relationship Id="rId16" Type="http://schemas.openxmlformats.org/officeDocument/2006/relationships/customXml" Target="../customXml/item1.xml"/><Relationship Id="rId1" Type="http://schemas.openxmlformats.org/officeDocument/2006/relationships/presProps" Target="presProps.xml"/><Relationship Id="rId6" Type="http://schemas.openxmlformats.org/officeDocument/2006/relationships/theme" Target="theme/theme1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Photo of Boni, a businessman from Kinshasa, DRC, who was detained on suspicion of opposing the ruling government. While in detention he was forced into an electric chair, was repeatedly beaten and had a knife plunged through his armpit. His scars remain clearly visible (© Abbie Trayler-Smith/Panos Pictures).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© Mitchell Haindfield, CC BY 2.0.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© Jim Goldberg/Magnum.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8" name="Shape 2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Photo of a hearing at the Inter-American Court of Human Rights (© REDRESS).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3" name="Shape 2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slide can be moved or copied to any point in the presentation to encourage brainstorming on a specific sub-theme.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Espaço Reservado para Texto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Espaço Reservado para Texto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Espaço Reservado para Imagem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Relationship Id="rId4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Retângulo 6"/>
          <p:cNvSpPr/>
          <p:nvPr/>
        </p:nvSpPr>
        <p:spPr>
          <a:xfrm>
            <a:off x="0" y="1522740"/>
            <a:ext cx="3847171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Retângulo 7"/>
          <p:cNvSpPr/>
          <p:nvPr/>
        </p:nvSpPr>
        <p:spPr>
          <a:xfrm>
            <a:off x="-1" y="2108232"/>
            <a:ext cx="5163017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etângulo 8"/>
          <p:cNvSpPr/>
          <p:nvPr/>
        </p:nvSpPr>
        <p:spPr>
          <a:xfrm>
            <a:off x="1" y="2693724"/>
            <a:ext cx="4572001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Retângulo 11"/>
          <p:cNvSpPr/>
          <p:nvPr/>
        </p:nvSpPr>
        <p:spPr>
          <a:xfrm>
            <a:off x="322728" y="445020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Retângulo 12"/>
          <p:cNvSpPr/>
          <p:nvPr/>
        </p:nvSpPr>
        <p:spPr>
          <a:xfrm>
            <a:off x="322727" y="5035693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Retângulo 13"/>
          <p:cNvSpPr/>
          <p:nvPr/>
        </p:nvSpPr>
        <p:spPr>
          <a:xfrm>
            <a:off x="322727" y="5621185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4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8" name="Agrupar 1"/>
          <p:cNvGrpSpPr/>
          <p:nvPr/>
        </p:nvGrpSpPr>
        <p:grpSpPr>
          <a:xfrm>
            <a:off x="3986834" y="1374702"/>
            <a:ext cx="4228909" cy="1684398"/>
            <a:chOff x="0" y="0"/>
            <a:chExt cx="4228908" cy="1684396"/>
          </a:xfrm>
        </p:grpSpPr>
        <p:sp>
          <p:nvSpPr>
            <p:cNvPr id="105" name="CaixaDeTexto 19"/>
            <p:cNvSpPr txBox="1"/>
            <p:nvPr/>
          </p:nvSpPr>
          <p:spPr>
            <a:xfrm>
              <a:off x="0" y="0"/>
              <a:ext cx="2720855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TORTURE AND </a:t>
              </a:r>
            </a:p>
          </p:txBody>
        </p:sp>
        <p:sp>
          <p:nvSpPr>
            <p:cNvPr id="106" name="CaixaDeTexto 20"/>
            <p:cNvSpPr txBox="1"/>
            <p:nvPr/>
          </p:nvSpPr>
          <p:spPr>
            <a:xfrm>
              <a:off x="1287630" y="589280"/>
              <a:ext cx="2941279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CONDITIONS OF </a:t>
              </a:r>
            </a:p>
          </p:txBody>
        </p:sp>
        <p:sp>
          <p:nvSpPr>
            <p:cNvPr id="107" name="CaixaDeTexto 21"/>
            <p:cNvSpPr txBox="1"/>
            <p:nvPr/>
          </p:nvSpPr>
          <p:spPr>
            <a:xfrm>
              <a:off x="731800" y="1177453"/>
              <a:ext cx="2139477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DETENTION</a:t>
              </a:r>
            </a:p>
          </p:txBody>
        </p:sp>
      </p:grpSp>
      <p:sp>
        <p:nvSpPr>
          <p:cNvPr id="109" name="Retângulo 23"/>
          <p:cNvSpPr/>
          <p:nvPr/>
        </p:nvSpPr>
        <p:spPr>
          <a:xfrm>
            <a:off x="6724185" y="1522740"/>
            <a:ext cx="5467815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Retângulo 24"/>
          <p:cNvSpPr/>
          <p:nvPr/>
        </p:nvSpPr>
        <p:spPr>
          <a:xfrm>
            <a:off x="8318810" y="2108232"/>
            <a:ext cx="3873190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Retângulo 25"/>
          <p:cNvSpPr/>
          <p:nvPr/>
        </p:nvSpPr>
        <p:spPr>
          <a:xfrm>
            <a:off x="6980663" y="2693724"/>
            <a:ext cx="5211336" cy="31589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Retângulo 28"/>
          <p:cNvSpPr/>
          <p:nvPr/>
        </p:nvSpPr>
        <p:spPr>
          <a:xfrm>
            <a:off x="322728" y="3283796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m 4" descr="Imagem 4"/>
          <p:cNvPicPr>
            <a:picLocks noChangeAspect="1"/>
          </p:cNvPicPr>
          <p:nvPr/>
        </p:nvPicPr>
        <p:blipFill>
          <a:blip r:embed="rId3">
            <a:alphaModFix amt="49988"/>
            <a:extLst/>
          </a:blip>
          <a:srcRect l="0" t="27480" r="0" b="2784"/>
          <a:stretch>
            <a:fillRect/>
          </a:stretch>
        </p:blipFill>
        <p:spPr>
          <a:xfrm>
            <a:off x="-2" y="1190077"/>
            <a:ext cx="12192001" cy="5667924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CaixaDeTexto 6"/>
          <p:cNvSpPr txBox="1"/>
          <p:nvPr/>
        </p:nvSpPr>
        <p:spPr>
          <a:xfrm>
            <a:off x="800078" y="405780"/>
            <a:ext cx="3784463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DEFINITION OF TORTURE</a:t>
            </a:r>
          </a:p>
        </p:txBody>
      </p:sp>
      <p:sp>
        <p:nvSpPr>
          <p:cNvPr id="119" name="Retângulo 13"/>
          <p:cNvSpPr/>
          <p:nvPr/>
        </p:nvSpPr>
        <p:spPr>
          <a:xfrm>
            <a:off x="4661210" y="535405"/>
            <a:ext cx="562723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0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etângulo 47"/>
          <p:cNvSpPr/>
          <p:nvPr/>
        </p:nvSpPr>
        <p:spPr>
          <a:xfrm>
            <a:off x="731345" y="2141621"/>
            <a:ext cx="5443372" cy="803566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2" name="Retângulo 48"/>
          <p:cNvSpPr/>
          <p:nvPr/>
        </p:nvSpPr>
        <p:spPr>
          <a:xfrm>
            <a:off x="858644" y="2009001"/>
            <a:ext cx="518160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3" name="Retângulo 49"/>
          <p:cNvSpPr txBox="1"/>
          <p:nvPr/>
        </p:nvSpPr>
        <p:spPr>
          <a:xfrm>
            <a:off x="1254001" y="2210728"/>
            <a:ext cx="4390887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Conduct inflicting severe pain or suffering</a:t>
            </a:r>
          </a:p>
        </p:txBody>
      </p:sp>
      <p:sp>
        <p:nvSpPr>
          <p:cNvPr id="124" name="Retângulo 50"/>
          <p:cNvSpPr/>
          <p:nvPr/>
        </p:nvSpPr>
        <p:spPr>
          <a:xfrm>
            <a:off x="731345" y="3206627"/>
            <a:ext cx="5443372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Retângulo 51"/>
          <p:cNvSpPr/>
          <p:nvPr/>
        </p:nvSpPr>
        <p:spPr>
          <a:xfrm>
            <a:off x="858644" y="3074006"/>
            <a:ext cx="518160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" name="Retângulo 52"/>
          <p:cNvSpPr txBox="1"/>
          <p:nvPr/>
        </p:nvSpPr>
        <p:spPr>
          <a:xfrm>
            <a:off x="3087378" y="3275734"/>
            <a:ext cx="724134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Intent</a:t>
            </a:r>
          </a:p>
        </p:txBody>
      </p:sp>
      <p:sp>
        <p:nvSpPr>
          <p:cNvPr id="127" name="Retângulo 53"/>
          <p:cNvSpPr/>
          <p:nvPr/>
        </p:nvSpPr>
        <p:spPr>
          <a:xfrm>
            <a:off x="731345" y="4282392"/>
            <a:ext cx="5443372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" name="Retângulo 54"/>
          <p:cNvSpPr/>
          <p:nvPr/>
        </p:nvSpPr>
        <p:spPr>
          <a:xfrm>
            <a:off x="858644" y="4149771"/>
            <a:ext cx="518160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Retângulo 55"/>
          <p:cNvSpPr txBox="1"/>
          <p:nvPr/>
        </p:nvSpPr>
        <p:spPr>
          <a:xfrm>
            <a:off x="2551659" y="4351499"/>
            <a:ext cx="1795573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Specific purpose</a:t>
            </a:r>
          </a:p>
        </p:txBody>
      </p:sp>
      <p:sp>
        <p:nvSpPr>
          <p:cNvPr id="130" name="Retângulo 56"/>
          <p:cNvSpPr/>
          <p:nvPr/>
        </p:nvSpPr>
        <p:spPr>
          <a:xfrm>
            <a:off x="731345" y="5358157"/>
            <a:ext cx="5443372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Retângulo 57"/>
          <p:cNvSpPr/>
          <p:nvPr/>
        </p:nvSpPr>
        <p:spPr>
          <a:xfrm>
            <a:off x="858644" y="5225536"/>
            <a:ext cx="518160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tângulo 58"/>
          <p:cNvSpPr txBox="1"/>
          <p:nvPr/>
        </p:nvSpPr>
        <p:spPr>
          <a:xfrm>
            <a:off x="1817627" y="5427264"/>
            <a:ext cx="3263638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Involvement of a public official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1091015008" descr="Picture 1091015008"/>
          <p:cNvPicPr>
            <a:picLocks noChangeAspect="1"/>
          </p:cNvPicPr>
          <p:nvPr/>
        </p:nvPicPr>
        <p:blipFill>
          <a:blip r:embed="rId3">
            <a:extLst/>
          </a:blip>
          <a:srcRect l="0" t="30271" r="0" b="0"/>
          <a:stretch>
            <a:fillRect/>
          </a:stretch>
        </p:blipFill>
        <p:spPr>
          <a:xfrm>
            <a:off x="0" y="1190445"/>
            <a:ext cx="12192000" cy="5667556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8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CaixaDeTexto 6"/>
          <p:cNvSpPr txBox="1"/>
          <p:nvPr/>
        </p:nvSpPr>
        <p:spPr>
          <a:xfrm>
            <a:off x="800078" y="405780"/>
            <a:ext cx="1831093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DETENTION</a:t>
            </a:r>
          </a:p>
        </p:txBody>
      </p:sp>
      <p:sp>
        <p:nvSpPr>
          <p:cNvPr id="141" name="Retângulo 13"/>
          <p:cNvSpPr/>
          <p:nvPr/>
        </p:nvSpPr>
        <p:spPr>
          <a:xfrm>
            <a:off x="2784763" y="535405"/>
            <a:ext cx="7503677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2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Retângulo 43"/>
          <p:cNvSpPr/>
          <p:nvPr/>
        </p:nvSpPr>
        <p:spPr>
          <a:xfrm>
            <a:off x="1362053" y="370585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4" name="Retângulo 44"/>
          <p:cNvSpPr/>
          <p:nvPr/>
        </p:nvSpPr>
        <p:spPr>
          <a:xfrm>
            <a:off x="1483192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5" name="Retângulo 51"/>
          <p:cNvSpPr txBox="1"/>
          <p:nvPr/>
        </p:nvSpPr>
        <p:spPr>
          <a:xfrm>
            <a:off x="2150424" y="3774962"/>
            <a:ext cx="1480553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Police station</a:t>
            </a:r>
          </a:p>
        </p:txBody>
      </p:sp>
      <p:sp>
        <p:nvSpPr>
          <p:cNvPr id="146" name="Retângulo 52"/>
          <p:cNvSpPr/>
          <p:nvPr/>
        </p:nvSpPr>
        <p:spPr>
          <a:xfrm>
            <a:off x="2959326" y="2640851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Retângulo 53"/>
          <p:cNvSpPr/>
          <p:nvPr/>
        </p:nvSpPr>
        <p:spPr>
          <a:xfrm>
            <a:off x="3080465" y="250823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Retângulo 54"/>
          <p:cNvSpPr txBox="1"/>
          <p:nvPr/>
        </p:nvSpPr>
        <p:spPr>
          <a:xfrm>
            <a:off x="3879596" y="2709957"/>
            <a:ext cx="1216755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Vulnerable</a:t>
            </a:r>
          </a:p>
        </p:txBody>
      </p:sp>
      <p:sp>
        <p:nvSpPr>
          <p:cNvPr id="149" name="Retângulo 55"/>
          <p:cNvSpPr/>
          <p:nvPr/>
        </p:nvSpPr>
        <p:spPr>
          <a:xfrm>
            <a:off x="4574040" y="370585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0" name="Retângulo 56"/>
          <p:cNvSpPr/>
          <p:nvPr/>
        </p:nvSpPr>
        <p:spPr>
          <a:xfrm>
            <a:off x="4695178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1" name="Retângulo 57"/>
          <p:cNvSpPr txBox="1"/>
          <p:nvPr/>
        </p:nvSpPr>
        <p:spPr>
          <a:xfrm>
            <a:off x="5728218" y="3774962"/>
            <a:ext cx="74893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Prison</a:t>
            </a:r>
          </a:p>
        </p:txBody>
      </p:sp>
      <p:sp>
        <p:nvSpPr>
          <p:cNvPr id="152" name="Retângulo 58"/>
          <p:cNvSpPr/>
          <p:nvPr/>
        </p:nvSpPr>
        <p:spPr>
          <a:xfrm>
            <a:off x="6162773" y="2640851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3" name="Retângulo 59"/>
          <p:cNvSpPr/>
          <p:nvPr/>
        </p:nvSpPr>
        <p:spPr>
          <a:xfrm>
            <a:off x="6283911" y="250823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tângulo 60"/>
          <p:cNvSpPr txBox="1"/>
          <p:nvPr/>
        </p:nvSpPr>
        <p:spPr>
          <a:xfrm>
            <a:off x="7230816" y="2709957"/>
            <a:ext cx="921207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Isolated</a:t>
            </a:r>
          </a:p>
        </p:txBody>
      </p:sp>
      <p:sp>
        <p:nvSpPr>
          <p:cNvPr id="155" name="Retângulo 61"/>
          <p:cNvSpPr/>
          <p:nvPr/>
        </p:nvSpPr>
        <p:spPr>
          <a:xfrm>
            <a:off x="7777487" y="3705857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Retângulo 62"/>
          <p:cNvSpPr/>
          <p:nvPr/>
        </p:nvSpPr>
        <p:spPr>
          <a:xfrm>
            <a:off x="7898624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Retângulo 63"/>
          <p:cNvSpPr txBox="1"/>
          <p:nvPr/>
        </p:nvSpPr>
        <p:spPr>
          <a:xfrm>
            <a:off x="8264046" y="3774962"/>
            <a:ext cx="2084175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Immigration centre</a:t>
            </a:r>
          </a:p>
        </p:txBody>
      </p:sp>
      <p:sp>
        <p:nvSpPr>
          <p:cNvPr id="158" name="Retângulo 70"/>
          <p:cNvSpPr/>
          <p:nvPr/>
        </p:nvSpPr>
        <p:spPr>
          <a:xfrm>
            <a:off x="2959326" y="4796490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9" name="Retângulo 71"/>
          <p:cNvSpPr/>
          <p:nvPr/>
        </p:nvSpPr>
        <p:spPr>
          <a:xfrm>
            <a:off x="3080465" y="4663869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0" name="Retângulo 72"/>
          <p:cNvSpPr txBox="1"/>
          <p:nvPr/>
        </p:nvSpPr>
        <p:spPr>
          <a:xfrm>
            <a:off x="3685189" y="4865596"/>
            <a:ext cx="160556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Health centres</a:t>
            </a:r>
          </a:p>
        </p:txBody>
      </p:sp>
      <p:sp>
        <p:nvSpPr>
          <p:cNvPr id="161" name="Retângulo 73"/>
          <p:cNvSpPr/>
          <p:nvPr/>
        </p:nvSpPr>
        <p:spPr>
          <a:xfrm>
            <a:off x="6162773" y="4796490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Retângulo 74"/>
          <p:cNvSpPr/>
          <p:nvPr/>
        </p:nvSpPr>
        <p:spPr>
          <a:xfrm>
            <a:off x="6283911" y="4663869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3" name="Retângulo 75"/>
          <p:cNvSpPr txBox="1"/>
          <p:nvPr/>
        </p:nvSpPr>
        <p:spPr>
          <a:xfrm>
            <a:off x="7160619" y="4865596"/>
            <a:ext cx="1061602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Childcare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1091015008" descr="Picture 1091015008"/>
          <p:cNvPicPr>
            <a:picLocks noChangeAspect="1"/>
          </p:cNvPicPr>
          <p:nvPr/>
        </p:nvPicPr>
        <p:blipFill>
          <a:blip r:embed="rId3">
            <a:extLst/>
          </a:blip>
          <a:srcRect l="0" t="21815" r="0" b="21815"/>
          <a:stretch>
            <a:fillRect/>
          </a:stretch>
        </p:blipFill>
        <p:spPr>
          <a:xfrm>
            <a:off x="0" y="1190444"/>
            <a:ext cx="12192000" cy="5667557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0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1" name="CaixaDeTexto 6"/>
          <p:cNvSpPr txBox="1"/>
          <p:nvPr/>
        </p:nvSpPr>
        <p:spPr>
          <a:xfrm>
            <a:off x="800078" y="405780"/>
            <a:ext cx="1677428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EXAMPLES</a:t>
            </a:r>
          </a:p>
        </p:txBody>
      </p:sp>
      <p:sp>
        <p:nvSpPr>
          <p:cNvPr id="172" name="Retângulo 13"/>
          <p:cNvSpPr/>
          <p:nvPr/>
        </p:nvSpPr>
        <p:spPr>
          <a:xfrm>
            <a:off x="2587083" y="535405"/>
            <a:ext cx="7701358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3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Retângulo 43"/>
          <p:cNvSpPr/>
          <p:nvPr/>
        </p:nvSpPr>
        <p:spPr>
          <a:xfrm>
            <a:off x="1362053" y="370585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5" name="Retângulo 44"/>
          <p:cNvSpPr/>
          <p:nvPr/>
        </p:nvSpPr>
        <p:spPr>
          <a:xfrm>
            <a:off x="1483192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6" name="Retângulo 51"/>
          <p:cNvSpPr txBox="1"/>
          <p:nvPr/>
        </p:nvSpPr>
        <p:spPr>
          <a:xfrm>
            <a:off x="2518835" y="3774962"/>
            <a:ext cx="74372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Abuse</a:t>
            </a:r>
          </a:p>
        </p:txBody>
      </p:sp>
      <p:sp>
        <p:nvSpPr>
          <p:cNvPr id="177" name="Retângulo 52"/>
          <p:cNvSpPr/>
          <p:nvPr/>
        </p:nvSpPr>
        <p:spPr>
          <a:xfrm>
            <a:off x="2959326" y="2640851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8" name="Retângulo 53"/>
          <p:cNvSpPr/>
          <p:nvPr/>
        </p:nvSpPr>
        <p:spPr>
          <a:xfrm>
            <a:off x="3080465" y="250823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9" name="Retângulo 54"/>
          <p:cNvSpPr txBox="1"/>
          <p:nvPr/>
        </p:nvSpPr>
        <p:spPr>
          <a:xfrm>
            <a:off x="3323227" y="2709957"/>
            <a:ext cx="2329494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Excessive use of force</a:t>
            </a:r>
          </a:p>
        </p:txBody>
      </p:sp>
      <p:sp>
        <p:nvSpPr>
          <p:cNvPr id="180" name="Retângulo 55"/>
          <p:cNvSpPr/>
          <p:nvPr/>
        </p:nvSpPr>
        <p:spPr>
          <a:xfrm>
            <a:off x="4574040" y="370585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1" name="Retângulo 56"/>
          <p:cNvSpPr/>
          <p:nvPr/>
        </p:nvSpPr>
        <p:spPr>
          <a:xfrm>
            <a:off x="4695178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2" name="Retângulo 57"/>
          <p:cNvSpPr txBox="1"/>
          <p:nvPr/>
        </p:nvSpPr>
        <p:spPr>
          <a:xfrm>
            <a:off x="5790912" y="3774962"/>
            <a:ext cx="623551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Rape</a:t>
            </a:r>
          </a:p>
        </p:txBody>
      </p:sp>
      <p:sp>
        <p:nvSpPr>
          <p:cNvPr id="183" name="Retângulo 58"/>
          <p:cNvSpPr/>
          <p:nvPr/>
        </p:nvSpPr>
        <p:spPr>
          <a:xfrm>
            <a:off x="6162773" y="2640851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4" name="Retângulo 59"/>
          <p:cNvSpPr/>
          <p:nvPr/>
        </p:nvSpPr>
        <p:spPr>
          <a:xfrm>
            <a:off x="6283911" y="250823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tângulo 60"/>
          <p:cNvSpPr txBox="1"/>
          <p:nvPr/>
        </p:nvSpPr>
        <p:spPr>
          <a:xfrm>
            <a:off x="7195222" y="2709957"/>
            <a:ext cx="992397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Violence</a:t>
            </a:r>
          </a:p>
        </p:txBody>
      </p:sp>
      <p:sp>
        <p:nvSpPr>
          <p:cNvPr id="186" name="Retângulo 61"/>
          <p:cNvSpPr/>
          <p:nvPr/>
        </p:nvSpPr>
        <p:spPr>
          <a:xfrm>
            <a:off x="7777487" y="3705857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7" name="Retângulo 62"/>
          <p:cNvSpPr/>
          <p:nvPr/>
        </p:nvSpPr>
        <p:spPr>
          <a:xfrm>
            <a:off x="7898624" y="3573236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8" name="Retângulo 63"/>
          <p:cNvSpPr txBox="1"/>
          <p:nvPr/>
        </p:nvSpPr>
        <p:spPr>
          <a:xfrm>
            <a:off x="8685292" y="3774962"/>
            <a:ext cx="1241683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Negligence</a:t>
            </a:r>
          </a:p>
        </p:txBody>
      </p:sp>
      <p:sp>
        <p:nvSpPr>
          <p:cNvPr id="189" name="Retângulo 70"/>
          <p:cNvSpPr/>
          <p:nvPr/>
        </p:nvSpPr>
        <p:spPr>
          <a:xfrm>
            <a:off x="2959326" y="4796490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0" name="Retângulo 71"/>
          <p:cNvSpPr/>
          <p:nvPr/>
        </p:nvSpPr>
        <p:spPr>
          <a:xfrm>
            <a:off x="3080465" y="4663869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1" name="Retângulo 72"/>
          <p:cNvSpPr txBox="1"/>
          <p:nvPr/>
        </p:nvSpPr>
        <p:spPr>
          <a:xfrm>
            <a:off x="3535990" y="4865596"/>
            <a:ext cx="190396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Sleep deprivation</a:t>
            </a:r>
          </a:p>
        </p:txBody>
      </p:sp>
      <p:sp>
        <p:nvSpPr>
          <p:cNvPr id="192" name="Retângulo 73"/>
          <p:cNvSpPr/>
          <p:nvPr/>
        </p:nvSpPr>
        <p:spPr>
          <a:xfrm>
            <a:off x="6162773" y="4796490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Retângulo 74"/>
          <p:cNvSpPr/>
          <p:nvPr/>
        </p:nvSpPr>
        <p:spPr>
          <a:xfrm>
            <a:off x="6283911" y="4663869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4" name="Retângulo 75"/>
          <p:cNvSpPr txBox="1"/>
          <p:nvPr/>
        </p:nvSpPr>
        <p:spPr>
          <a:xfrm>
            <a:off x="6566671" y="4865596"/>
            <a:ext cx="224949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Solitary confinement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Picture 1091015008" descr="Picture 1091015008"/>
          <p:cNvPicPr>
            <a:picLocks noChangeAspect="1"/>
          </p:cNvPicPr>
          <p:nvPr/>
        </p:nvPicPr>
        <p:blipFill>
          <a:blip r:embed="rId2">
            <a:extLst/>
          </a:blip>
          <a:srcRect l="0" t="14971" r="0" b="14970"/>
          <a:stretch>
            <a:fillRect/>
          </a:stretch>
        </p:blipFill>
        <p:spPr>
          <a:xfrm>
            <a:off x="0" y="1190445"/>
            <a:ext cx="12192000" cy="5667557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1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2" name="CaixaDeTexto 6"/>
          <p:cNvSpPr txBox="1"/>
          <p:nvPr/>
        </p:nvSpPr>
        <p:spPr>
          <a:xfrm>
            <a:off x="800078" y="405780"/>
            <a:ext cx="2881746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LEGAL STANDARDS</a:t>
            </a:r>
          </a:p>
        </p:txBody>
      </p:sp>
      <p:sp>
        <p:nvSpPr>
          <p:cNvPr id="203" name="Retângulo 13"/>
          <p:cNvSpPr/>
          <p:nvPr/>
        </p:nvSpPr>
        <p:spPr>
          <a:xfrm>
            <a:off x="3802565" y="535405"/>
            <a:ext cx="6485876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04" name="Imagem 18" descr="Imagem 1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extBox 1"/>
          <p:cNvSpPr txBox="1"/>
          <p:nvPr/>
        </p:nvSpPr>
        <p:spPr>
          <a:xfrm>
            <a:off x="9412744" y="6545156"/>
            <a:ext cx="2667292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FFFFF"/>
                </a:solidFill>
              </a:defRPr>
            </a:pPr>
            <a:r>
              <a:t>© </a:t>
            </a:r>
            <a:r>
              <a:t>Jörg Möller/Pixabay</a:t>
            </a:r>
          </a:p>
        </p:txBody>
      </p:sp>
      <p:sp>
        <p:nvSpPr>
          <p:cNvPr id="206" name="Retângulo 43"/>
          <p:cNvSpPr/>
          <p:nvPr/>
        </p:nvSpPr>
        <p:spPr>
          <a:xfrm>
            <a:off x="1362053" y="313714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Retângulo 44"/>
          <p:cNvSpPr/>
          <p:nvPr/>
        </p:nvSpPr>
        <p:spPr>
          <a:xfrm>
            <a:off x="1483192" y="3004525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8" name="Retângulo 51"/>
          <p:cNvSpPr txBox="1"/>
          <p:nvPr/>
        </p:nvSpPr>
        <p:spPr>
          <a:xfrm>
            <a:off x="1857975" y="3206252"/>
            <a:ext cx="2065448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UN Basic Principles</a:t>
            </a:r>
          </a:p>
        </p:txBody>
      </p:sp>
      <p:sp>
        <p:nvSpPr>
          <p:cNvPr id="209" name="Retângulo 55"/>
          <p:cNvSpPr/>
          <p:nvPr/>
        </p:nvSpPr>
        <p:spPr>
          <a:xfrm>
            <a:off x="4574040" y="3137147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0" name="Retângulo 56"/>
          <p:cNvSpPr/>
          <p:nvPr/>
        </p:nvSpPr>
        <p:spPr>
          <a:xfrm>
            <a:off x="4695178" y="3004525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1" name="Retângulo 57"/>
          <p:cNvSpPr txBox="1"/>
          <p:nvPr/>
        </p:nvSpPr>
        <p:spPr>
          <a:xfrm>
            <a:off x="4901788" y="3206252"/>
            <a:ext cx="240179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Nelson Mandela Rules</a:t>
            </a:r>
          </a:p>
        </p:txBody>
      </p:sp>
      <p:sp>
        <p:nvSpPr>
          <p:cNvPr id="212" name="Retângulo 61"/>
          <p:cNvSpPr/>
          <p:nvPr/>
        </p:nvSpPr>
        <p:spPr>
          <a:xfrm>
            <a:off x="7777487" y="3137147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3" name="Retângulo 62"/>
          <p:cNvSpPr/>
          <p:nvPr/>
        </p:nvSpPr>
        <p:spPr>
          <a:xfrm>
            <a:off x="7898624" y="3004525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4" name="Retângulo 63"/>
          <p:cNvSpPr txBox="1"/>
          <p:nvPr/>
        </p:nvSpPr>
        <p:spPr>
          <a:xfrm>
            <a:off x="8306338" y="3206252"/>
            <a:ext cx="1999591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Luanda Guidelines</a:t>
            </a:r>
          </a:p>
        </p:txBody>
      </p:sp>
      <p:sp>
        <p:nvSpPr>
          <p:cNvPr id="215" name="Retângulo 70"/>
          <p:cNvSpPr/>
          <p:nvPr/>
        </p:nvSpPr>
        <p:spPr>
          <a:xfrm>
            <a:off x="2959326" y="4227781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6" name="Retângulo 71"/>
          <p:cNvSpPr/>
          <p:nvPr/>
        </p:nvSpPr>
        <p:spPr>
          <a:xfrm>
            <a:off x="3080465" y="409516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Retângulo 72"/>
          <p:cNvSpPr txBox="1"/>
          <p:nvPr/>
        </p:nvSpPr>
        <p:spPr>
          <a:xfrm>
            <a:off x="3595893" y="4140772"/>
            <a:ext cx="1784162" cy="644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Domestic codes </a:t>
            </a:r>
          </a:p>
          <a:p>
            <a:pPr algn="ctr">
              <a:defRPr sz="2000"/>
            </a:pPr>
            <a:r>
              <a:t>of conduct</a:t>
            </a:r>
          </a:p>
        </p:txBody>
      </p:sp>
      <p:sp>
        <p:nvSpPr>
          <p:cNvPr id="218" name="Retângulo 73"/>
          <p:cNvSpPr/>
          <p:nvPr/>
        </p:nvSpPr>
        <p:spPr>
          <a:xfrm>
            <a:off x="6162773" y="4227781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Retângulo 74"/>
          <p:cNvSpPr/>
          <p:nvPr/>
        </p:nvSpPr>
        <p:spPr>
          <a:xfrm>
            <a:off x="6283911" y="4095160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0" name="Retângulo 75"/>
          <p:cNvSpPr txBox="1"/>
          <p:nvPr/>
        </p:nvSpPr>
        <p:spPr>
          <a:xfrm>
            <a:off x="6481406" y="4140772"/>
            <a:ext cx="2420031" cy="644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Use of force necessary</a:t>
            </a:r>
          </a:p>
          <a:p>
            <a:pPr algn="ctr">
              <a:defRPr sz="2000"/>
            </a:pPr>
            <a:r>
              <a:t>and proportionate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Imagem 19" descr="Imagem 19"/>
          <p:cNvPicPr>
            <a:picLocks noChangeAspect="1"/>
          </p:cNvPicPr>
          <p:nvPr/>
        </p:nvPicPr>
        <p:blipFill>
          <a:blip r:embed="rId3">
            <a:extLst/>
          </a:blip>
          <a:srcRect l="0" t="15018" r="0" b="15018"/>
          <a:stretch>
            <a:fillRect/>
          </a:stretch>
        </p:blipFill>
        <p:spPr>
          <a:xfrm>
            <a:off x="-2" y="1176823"/>
            <a:ext cx="12192001" cy="5681177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4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CaixaDeTexto 6"/>
          <p:cNvSpPr txBox="1"/>
          <p:nvPr/>
        </p:nvSpPr>
        <p:spPr>
          <a:xfrm>
            <a:off x="800078" y="405780"/>
            <a:ext cx="3443795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REPORT MECHANISMS</a:t>
            </a:r>
          </a:p>
        </p:txBody>
      </p:sp>
      <p:sp>
        <p:nvSpPr>
          <p:cNvPr id="227" name="Retângulo 13"/>
          <p:cNvSpPr/>
          <p:nvPr/>
        </p:nvSpPr>
        <p:spPr>
          <a:xfrm>
            <a:off x="4326673" y="535405"/>
            <a:ext cx="5961767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28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Retângulo 15"/>
          <p:cNvSpPr/>
          <p:nvPr/>
        </p:nvSpPr>
        <p:spPr>
          <a:xfrm>
            <a:off x="1362053" y="4208298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0" name="Retângulo 16"/>
          <p:cNvSpPr/>
          <p:nvPr/>
        </p:nvSpPr>
        <p:spPr>
          <a:xfrm>
            <a:off x="1483192" y="4075677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1" name="Retângulo 17"/>
          <p:cNvSpPr txBox="1"/>
          <p:nvPr/>
        </p:nvSpPr>
        <p:spPr>
          <a:xfrm>
            <a:off x="2246918" y="4277405"/>
            <a:ext cx="1278271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Inspections</a:t>
            </a:r>
          </a:p>
        </p:txBody>
      </p:sp>
      <p:sp>
        <p:nvSpPr>
          <p:cNvPr id="232" name="Retângulo 18"/>
          <p:cNvSpPr/>
          <p:nvPr/>
        </p:nvSpPr>
        <p:spPr>
          <a:xfrm>
            <a:off x="1362053" y="5273304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3" name="Retângulo 21"/>
          <p:cNvSpPr/>
          <p:nvPr/>
        </p:nvSpPr>
        <p:spPr>
          <a:xfrm>
            <a:off x="1483192" y="5140683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4" name="Retângulo 23"/>
          <p:cNvSpPr txBox="1"/>
          <p:nvPr/>
        </p:nvSpPr>
        <p:spPr>
          <a:xfrm>
            <a:off x="1792930" y="5219975"/>
            <a:ext cx="2186246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National Preventive </a:t>
            </a:r>
          </a:p>
          <a:p>
            <a:pPr algn="ctr">
              <a:defRPr sz="2000"/>
            </a:pPr>
            <a:r>
              <a:t>Mechanisms</a:t>
            </a:r>
          </a:p>
        </p:txBody>
      </p:sp>
      <p:sp>
        <p:nvSpPr>
          <p:cNvPr id="235" name="Retângulo 26"/>
          <p:cNvSpPr/>
          <p:nvPr/>
        </p:nvSpPr>
        <p:spPr>
          <a:xfrm>
            <a:off x="4574040" y="4208298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6" name="Retângulo 27"/>
          <p:cNvSpPr/>
          <p:nvPr/>
        </p:nvSpPr>
        <p:spPr>
          <a:xfrm>
            <a:off x="4695178" y="4075677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7" name="Retângulo 28"/>
          <p:cNvSpPr txBox="1"/>
          <p:nvPr/>
        </p:nvSpPr>
        <p:spPr>
          <a:xfrm>
            <a:off x="5553784" y="4277405"/>
            <a:ext cx="1088515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Oversight</a:t>
            </a:r>
          </a:p>
        </p:txBody>
      </p:sp>
      <p:sp>
        <p:nvSpPr>
          <p:cNvPr id="238" name="Retângulo 29"/>
          <p:cNvSpPr/>
          <p:nvPr/>
        </p:nvSpPr>
        <p:spPr>
          <a:xfrm>
            <a:off x="4574040" y="5273304"/>
            <a:ext cx="3077739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9" name="Retângulo 31"/>
          <p:cNvSpPr/>
          <p:nvPr/>
        </p:nvSpPr>
        <p:spPr>
          <a:xfrm>
            <a:off x="4695178" y="5140683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0" name="Retângulo 34"/>
          <p:cNvSpPr txBox="1"/>
          <p:nvPr/>
        </p:nvSpPr>
        <p:spPr>
          <a:xfrm>
            <a:off x="4794326" y="5342411"/>
            <a:ext cx="2607430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Regional &amp; international</a:t>
            </a:r>
          </a:p>
        </p:txBody>
      </p:sp>
      <p:sp>
        <p:nvSpPr>
          <p:cNvPr id="241" name="Retângulo 35"/>
          <p:cNvSpPr/>
          <p:nvPr/>
        </p:nvSpPr>
        <p:spPr>
          <a:xfrm>
            <a:off x="7777487" y="4208298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2" name="Retângulo 36"/>
          <p:cNvSpPr/>
          <p:nvPr/>
        </p:nvSpPr>
        <p:spPr>
          <a:xfrm>
            <a:off x="7898624" y="4075677"/>
            <a:ext cx="2832411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3" name="Retângulo 37"/>
          <p:cNvSpPr txBox="1"/>
          <p:nvPr/>
        </p:nvSpPr>
        <p:spPr>
          <a:xfrm>
            <a:off x="8229262" y="4277405"/>
            <a:ext cx="2144451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Consular protection</a:t>
            </a:r>
          </a:p>
        </p:txBody>
      </p:sp>
      <p:sp>
        <p:nvSpPr>
          <p:cNvPr id="244" name="Retângulo 38"/>
          <p:cNvSpPr/>
          <p:nvPr/>
        </p:nvSpPr>
        <p:spPr>
          <a:xfrm>
            <a:off x="7777487" y="5273304"/>
            <a:ext cx="3077738" cy="803565"/>
          </a:xfrm>
          <a:prstGeom prst="rect">
            <a:avLst/>
          </a:prstGeom>
          <a:ln w="127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5" name="Retângulo 39"/>
          <p:cNvSpPr/>
          <p:nvPr/>
        </p:nvSpPr>
        <p:spPr>
          <a:xfrm>
            <a:off x="7898624" y="5140683"/>
            <a:ext cx="2832411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6" name="Retângulo 40"/>
          <p:cNvSpPr txBox="1"/>
          <p:nvPr/>
        </p:nvSpPr>
        <p:spPr>
          <a:xfrm>
            <a:off x="8761384" y="5342411"/>
            <a:ext cx="1080205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Advocacy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1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3" name="CaixaDeTexto 6"/>
          <p:cNvSpPr txBox="1"/>
          <p:nvPr/>
        </p:nvSpPr>
        <p:spPr>
          <a:xfrm>
            <a:off x="800077" y="405780"/>
            <a:ext cx="3038735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BREAKOUT GROUPS</a:t>
            </a:r>
          </a:p>
        </p:txBody>
      </p:sp>
      <p:grpSp>
        <p:nvGrpSpPr>
          <p:cNvPr id="256" name="Agrupar 9"/>
          <p:cNvGrpSpPr/>
          <p:nvPr/>
        </p:nvGrpSpPr>
        <p:grpSpPr>
          <a:xfrm>
            <a:off x="3001321" y="2461653"/>
            <a:ext cx="2902149" cy="2902149"/>
            <a:chOff x="0" y="0"/>
            <a:chExt cx="2902148" cy="2902148"/>
          </a:xfrm>
        </p:grpSpPr>
        <p:sp>
          <p:nvSpPr>
            <p:cNvPr id="254" name="Seta para Cima 10"/>
            <p:cNvSpPr/>
            <p:nvPr/>
          </p:nvSpPr>
          <p:spPr>
            <a:xfrm rot="16200000">
              <a:off x="-1" y="0"/>
              <a:ext cx="2902150" cy="290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0"/>
                  </a:moveTo>
                  <a:lnTo>
                    <a:pt x="10800" y="0"/>
                  </a:lnTo>
                  <a:lnTo>
                    <a:pt x="21600" y="7560"/>
                  </a:lnTo>
                  <a:lnTo>
                    <a:pt x="16200" y="756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7560"/>
                  </a:lnTo>
                  <a:close/>
                </a:path>
              </a:pathLst>
            </a:cu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5" name="Seta para Cima 4"/>
            <p:cNvSpPr txBox="1"/>
            <p:nvPr/>
          </p:nvSpPr>
          <p:spPr>
            <a:xfrm>
              <a:off x="507875" y="750123"/>
              <a:ext cx="2394274" cy="1401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77800" tIns="177800" rIns="177800" bIns="177800" numCol="1" anchor="ctr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000"/>
                </a:spcBef>
                <a:defRPr b="1" sz="2500"/>
              </a:pPr>
              <a:r>
                <a:t>Group 1: </a:t>
              </a:r>
              <a:r>
                <a:rPr b="0"/>
                <a:t>[specify theme/case]</a:t>
              </a:r>
            </a:p>
          </p:txBody>
        </p:sp>
      </p:grpSp>
      <p:grpSp>
        <p:nvGrpSpPr>
          <p:cNvPr id="259" name="Agrupar 15"/>
          <p:cNvGrpSpPr/>
          <p:nvPr/>
        </p:nvGrpSpPr>
        <p:grpSpPr>
          <a:xfrm>
            <a:off x="6288530" y="2461652"/>
            <a:ext cx="2902150" cy="2902150"/>
            <a:chOff x="0" y="0"/>
            <a:chExt cx="2902148" cy="2902148"/>
          </a:xfrm>
        </p:grpSpPr>
        <p:sp>
          <p:nvSpPr>
            <p:cNvPr id="257" name="Seta para Cima 16"/>
            <p:cNvSpPr/>
            <p:nvPr/>
          </p:nvSpPr>
          <p:spPr>
            <a:xfrm rot="5400000">
              <a:off x="0" y="-1"/>
              <a:ext cx="2902149" cy="29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0"/>
                  </a:moveTo>
                  <a:lnTo>
                    <a:pt x="10800" y="0"/>
                  </a:lnTo>
                  <a:lnTo>
                    <a:pt x="21600" y="7560"/>
                  </a:lnTo>
                  <a:lnTo>
                    <a:pt x="16200" y="756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7560"/>
                  </a:lnTo>
                  <a:close/>
                </a:path>
              </a:pathLst>
            </a:cu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Seta para Cima 4"/>
            <p:cNvSpPr txBox="1"/>
            <p:nvPr/>
          </p:nvSpPr>
          <p:spPr>
            <a:xfrm>
              <a:off x="-1" y="750123"/>
              <a:ext cx="2394274" cy="1401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77800" tIns="177800" rIns="177800" bIns="177800" numCol="1" anchor="ctr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000"/>
                </a:spcBef>
                <a:defRPr b="1" sz="2500"/>
              </a:pPr>
              <a:r>
                <a:t>Group 2: </a:t>
              </a:r>
              <a:r>
                <a:rPr b="0"/>
                <a:t>[specify theme/case]</a:t>
              </a:r>
            </a:p>
          </p:txBody>
        </p:sp>
      </p:grpSp>
      <p:sp>
        <p:nvSpPr>
          <p:cNvPr id="260" name="Retângulo 13"/>
          <p:cNvSpPr/>
          <p:nvPr/>
        </p:nvSpPr>
        <p:spPr>
          <a:xfrm>
            <a:off x="3957568" y="535405"/>
            <a:ext cx="633087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61" name="Imagem 18" descr="Imagem 1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6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7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8" name="Retângulo 11"/>
          <p:cNvSpPr/>
          <p:nvPr/>
        </p:nvSpPr>
        <p:spPr>
          <a:xfrm>
            <a:off x="322728" y="445020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9" name="Retângulo 12"/>
          <p:cNvSpPr/>
          <p:nvPr/>
        </p:nvSpPr>
        <p:spPr>
          <a:xfrm>
            <a:off x="2698954" y="5035693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0" name="Retângulo 13"/>
          <p:cNvSpPr/>
          <p:nvPr/>
        </p:nvSpPr>
        <p:spPr>
          <a:xfrm>
            <a:off x="2698954" y="5621185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1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72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Retângulo 27"/>
          <p:cNvSpPr/>
          <p:nvPr/>
        </p:nvSpPr>
        <p:spPr>
          <a:xfrm>
            <a:off x="322728" y="3279216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4" name="Retângulo 28"/>
          <p:cNvSpPr/>
          <p:nvPr/>
        </p:nvSpPr>
        <p:spPr>
          <a:xfrm>
            <a:off x="322728" y="2693724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5" name="Retângulo 29"/>
          <p:cNvSpPr/>
          <p:nvPr/>
        </p:nvSpPr>
        <p:spPr>
          <a:xfrm>
            <a:off x="322728" y="2108232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6" name="Retângulo 30"/>
          <p:cNvSpPr/>
          <p:nvPr/>
        </p:nvSpPr>
        <p:spPr>
          <a:xfrm>
            <a:off x="322728" y="152274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7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2727" y="5505965"/>
            <a:ext cx="2124378" cy="450399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Rectangle 1"/>
          <p:cNvSpPr txBox="1"/>
          <p:nvPr/>
        </p:nvSpPr>
        <p:spPr>
          <a:xfrm>
            <a:off x="298903" y="4971057"/>
            <a:ext cx="1285836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redress.org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876F67DF94449AB901E20D0B16068" ma:contentTypeVersion="13" ma:contentTypeDescription="Create a new document." ma:contentTypeScope="" ma:versionID="8cffa3627700920a6f80cd1dd0f2e245">
  <xsd:schema xmlns:xsd="http://www.w3.org/2001/XMLSchema" xmlns:xs="http://www.w3.org/2001/XMLSchema" xmlns:p="http://schemas.microsoft.com/office/2006/metadata/properties" xmlns:ns2="3ca8ec79-61db-4d0a-8def-ed02265cbf64" xmlns:ns3="fb4bf39c-ebd2-47e5-8cf7-3addc12ccbf5" targetNamespace="http://schemas.microsoft.com/office/2006/metadata/properties" ma:root="true" ma:fieldsID="499a936f39295d7b5cf0dbdc41421694" ns2:_="" ns3:_="">
    <xsd:import namespace="3ca8ec79-61db-4d0a-8def-ed02265cbf64"/>
    <xsd:import namespace="fb4bf39c-ebd2-47e5-8cf7-3addc12ccb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8ec79-61db-4d0a-8def-ed02265c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bf39c-ebd2-47e5-8cf7-3addc12cc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D3615-1C97-4B3E-8FA9-C26D3D93E0BF}"/>
</file>

<file path=customXml/itemProps2.xml><?xml version="1.0" encoding="utf-8"?>
<ds:datastoreItem xmlns:ds="http://schemas.openxmlformats.org/officeDocument/2006/customXml" ds:itemID="{7ED5CFFC-AD7C-4156-A64D-B1B282232B5E}"/>
</file>

<file path=customXml/itemProps3.xml><?xml version="1.0" encoding="utf-8"?>
<ds:datastoreItem xmlns:ds="http://schemas.openxmlformats.org/officeDocument/2006/customXml" ds:itemID="{5E8A2D50-E653-4ACE-BB3F-A77EE98F685B}"/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0x01010082C876F67DF94449AB901E20D0B16068</vt:lpwstr>
  </property>
</Properties>
</file>